
<file path=[Content_Types].xml><?xml version="1.0" encoding="utf-8"?>
<Types xmlns="http://schemas.openxmlformats.org/package/2006/content-types">
  <Default Extension="jpeg" ContentType="image/jpeg"/>
  <Default Extension="jpg" ContentType="image/jpeg"/>
  <Default Extension="m4a" ContentType="audio/mp4"/>
  <Default Extension="mp3" ContentType="audio/m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9" r:id="rId3"/>
    <p:sldId id="257" r:id="rId4"/>
    <p:sldId id="288" r:id="rId5"/>
    <p:sldId id="287" r:id="rId6"/>
    <p:sldId id="263" r:id="rId7"/>
    <p:sldId id="286" r:id="rId8"/>
    <p:sldId id="289" r:id="rId9"/>
    <p:sldId id="290" r:id="rId10"/>
    <p:sldId id="291" r:id="rId11"/>
    <p:sldId id="266" r:id="rId12"/>
    <p:sldId id="267" r:id="rId13"/>
    <p:sldId id="268" r:id="rId14"/>
    <p:sldId id="269" r:id="rId15"/>
    <p:sldId id="280" r:id="rId16"/>
    <p:sldId id="281"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Age</c:v>
                </c:pt>
              </c:strCache>
            </c:strRef>
          </c:tx>
          <c:explosion val="3"/>
          <c:dPt>
            <c:idx val="0"/>
            <c:bubble3D val="0"/>
            <c:spPr>
              <a:solidFill>
                <a:schemeClr val="accent2">
                  <a:tint val="58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1-FA76-40B2-AABA-FB28348D5A21}"/>
              </c:ext>
            </c:extLst>
          </c:dPt>
          <c:dPt>
            <c:idx val="1"/>
            <c:bubble3D val="0"/>
            <c:explosion val="7"/>
            <c:spPr>
              <a:solidFill>
                <a:schemeClr val="accent2">
                  <a:tint val="86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3-FA76-40B2-AABA-FB28348D5A21}"/>
              </c:ext>
            </c:extLst>
          </c:dPt>
          <c:dPt>
            <c:idx val="2"/>
            <c:bubble3D val="0"/>
            <c:spPr>
              <a:solidFill>
                <a:schemeClr val="accent2">
                  <a:shade val="86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5-FA76-40B2-AABA-FB28348D5A21}"/>
              </c:ext>
            </c:extLst>
          </c:dPt>
          <c:dPt>
            <c:idx val="3"/>
            <c:bubble3D val="0"/>
            <c:spPr>
              <a:solidFill>
                <a:schemeClr val="accent2">
                  <a:shade val="58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7-FA76-40B2-AABA-FB28348D5A21}"/>
              </c:ext>
            </c:extLst>
          </c:dPt>
          <c:cat>
            <c:strRef>
              <c:f>Sheet1!$A$2:$A$5</c:f>
              <c:strCache>
                <c:ptCount val="4"/>
                <c:pt idx="0">
                  <c:v>17-20</c:v>
                </c:pt>
                <c:pt idx="1">
                  <c:v>21-25</c:v>
                </c:pt>
                <c:pt idx="2">
                  <c:v>26-30</c:v>
                </c:pt>
                <c:pt idx="3">
                  <c:v>30</c:v>
                </c:pt>
              </c:strCache>
            </c:strRef>
          </c:cat>
          <c:val>
            <c:numRef>
              <c:f>Sheet1!$B$2:$B$5</c:f>
              <c:numCache>
                <c:formatCode>0%</c:formatCode>
                <c:ptCount val="4"/>
                <c:pt idx="0">
                  <c:v>0.8</c:v>
                </c:pt>
                <c:pt idx="1">
                  <c:v>0.2</c:v>
                </c:pt>
                <c:pt idx="2" formatCode="General">
                  <c:v>0</c:v>
                </c:pt>
                <c:pt idx="3" formatCode="General">
                  <c:v>0</c:v>
                </c:pt>
              </c:numCache>
            </c:numRef>
          </c:val>
          <c:extLst>
            <c:ext xmlns:c16="http://schemas.microsoft.com/office/drawing/2014/chart" uri="{C3380CC4-5D6E-409C-BE32-E72D297353CC}">
              <c16:uniqueId val="{00000000-7246-4C8B-A22D-B0B931D67D36}"/>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Gender</c:v>
                </c:pt>
              </c:strCache>
            </c:strRef>
          </c:tx>
          <c:spPr>
            <a:ln>
              <a:solidFill>
                <a:schemeClr val="accent2">
                  <a:lumMod val="40000"/>
                  <a:lumOff val="60000"/>
                </a:schemeClr>
              </a:solidFill>
            </a:ln>
          </c:spPr>
          <c:explosion val="4"/>
          <c:dPt>
            <c:idx val="0"/>
            <c:bubble3D val="0"/>
            <c:spPr>
              <a:solidFill>
                <a:schemeClr val="accent2">
                  <a:tint val="65000"/>
                </a:schemeClr>
              </a:solidFill>
              <a:ln w="25400">
                <a:solidFill>
                  <a:schemeClr val="accent2">
                    <a:lumMod val="40000"/>
                    <a:lumOff val="60000"/>
                  </a:schemeClr>
                </a:solidFill>
              </a:ln>
              <a:effectLst/>
              <a:sp3d contourW="25400">
                <a:contourClr>
                  <a:schemeClr val="accent2">
                    <a:lumMod val="40000"/>
                    <a:lumOff val="60000"/>
                  </a:schemeClr>
                </a:contourClr>
              </a:sp3d>
            </c:spPr>
            <c:extLst>
              <c:ext xmlns:c16="http://schemas.microsoft.com/office/drawing/2014/chart" uri="{C3380CC4-5D6E-409C-BE32-E72D297353CC}">
                <c16:uniqueId val="{00000001-4DF2-42E9-91F6-18BB6F023F09}"/>
              </c:ext>
            </c:extLst>
          </c:dPt>
          <c:dPt>
            <c:idx val="1"/>
            <c:bubble3D val="0"/>
            <c:spPr>
              <a:solidFill>
                <a:schemeClr val="accent2"/>
              </a:solidFill>
              <a:ln w="25400">
                <a:solidFill>
                  <a:schemeClr val="accent2">
                    <a:lumMod val="40000"/>
                    <a:lumOff val="60000"/>
                  </a:schemeClr>
                </a:solidFill>
              </a:ln>
              <a:effectLst/>
              <a:sp3d contourW="25400">
                <a:contourClr>
                  <a:schemeClr val="accent2">
                    <a:lumMod val="40000"/>
                    <a:lumOff val="60000"/>
                  </a:schemeClr>
                </a:contourClr>
              </a:sp3d>
            </c:spPr>
            <c:extLst>
              <c:ext xmlns:c16="http://schemas.microsoft.com/office/drawing/2014/chart" uri="{C3380CC4-5D6E-409C-BE32-E72D297353CC}">
                <c16:uniqueId val="{00000003-4DF2-42E9-91F6-18BB6F023F09}"/>
              </c:ext>
            </c:extLst>
          </c:dPt>
          <c:dPt>
            <c:idx val="2"/>
            <c:bubble3D val="0"/>
            <c:spPr>
              <a:solidFill>
                <a:schemeClr val="accent2">
                  <a:shade val="65000"/>
                </a:schemeClr>
              </a:solidFill>
              <a:ln w="25400">
                <a:solidFill>
                  <a:schemeClr val="accent2">
                    <a:lumMod val="40000"/>
                    <a:lumOff val="60000"/>
                  </a:schemeClr>
                </a:solidFill>
              </a:ln>
              <a:effectLst/>
              <a:sp3d contourW="25400">
                <a:contourClr>
                  <a:schemeClr val="accent2">
                    <a:lumMod val="40000"/>
                    <a:lumOff val="60000"/>
                  </a:schemeClr>
                </a:contourClr>
              </a:sp3d>
            </c:spPr>
            <c:extLst>
              <c:ext xmlns:c16="http://schemas.microsoft.com/office/drawing/2014/chart" uri="{C3380CC4-5D6E-409C-BE32-E72D297353CC}">
                <c16:uniqueId val="{00000005-4DF2-42E9-91F6-18BB6F023F09}"/>
              </c:ext>
            </c:extLst>
          </c:dPt>
          <c:cat>
            <c:strRef>
              <c:f>Sheet1!$A$2:$A$4</c:f>
              <c:strCache>
                <c:ptCount val="3"/>
                <c:pt idx="0">
                  <c:v>Male</c:v>
                </c:pt>
                <c:pt idx="1">
                  <c:v>Female</c:v>
                </c:pt>
                <c:pt idx="2">
                  <c:v>Other</c:v>
                </c:pt>
              </c:strCache>
            </c:strRef>
          </c:cat>
          <c:val>
            <c:numRef>
              <c:f>Sheet1!$B$2:$B$4</c:f>
              <c:numCache>
                <c:formatCode>0%</c:formatCode>
                <c:ptCount val="3"/>
                <c:pt idx="0">
                  <c:v>0.76</c:v>
                </c:pt>
                <c:pt idx="1">
                  <c:v>0.2</c:v>
                </c:pt>
                <c:pt idx="2">
                  <c:v>0.04</c:v>
                </c:pt>
              </c:numCache>
            </c:numRef>
          </c:val>
          <c:extLst>
            <c:ext xmlns:c16="http://schemas.microsoft.com/office/drawing/2014/chart" uri="{C3380CC4-5D6E-409C-BE32-E72D297353CC}">
              <c16:uniqueId val="{00000006-4DF2-42E9-91F6-18BB6F023F09}"/>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How much time do you spend playing this game?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How much time do you spend playing ?</c:v>
                </c:pt>
              </c:strCache>
            </c:strRef>
          </c:tx>
          <c:explosion val="4"/>
          <c:dPt>
            <c:idx val="0"/>
            <c:bubble3D val="0"/>
            <c:spPr>
              <a:solidFill>
                <a:schemeClr val="accent2">
                  <a:tint val="65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1-372E-4676-9E33-C9F5701581E2}"/>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372E-4676-9E33-C9F5701581E2}"/>
              </c:ext>
            </c:extLst>
          </c:dPt>
          <c:dPt>
            <c:idx val="2"/>
            <c:bubble3D val="0"/>
            <c:spPr>
              <a:solidFill>
                <a:schemeClr val="accent2">
                  <a:shade val="65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5-372E-4676-9E33-C9F5701581E2}"/>
              </c:ext>
            </c:extLst>
          </c:dPt>
          <c:cat>
            <c:strRef>
              <c:f>Sheet1!$A$2:$A$4</c:f>
              <c:strCache>
                <c:ptCount val="3"/>
                <c:pt idx="0">
                  <c:v>1 hour</c:v>
                </c:pt>
                <c:pt idx="1">
                  <c:v>Between 2-4 hours</c:v>
                </c:pt>
                <c:pt idx="2">
                  <c:v>More than 5 hours</c:v>
                </c:pt>
              </c:strCache>
            </c:strRef>
          </c:cat>
          <c:val>
            <c:numRef>
              <c:f>Sheet1!$B$2:$B$4</c:f>
              <c:numCache>
                <c:formatCode>0%</c:formatCode>
                <c:ptCount val="3"/>
                <c:pt idx="0">
                  <c:v>0.48</c:v>
                </c:pt>
                <c:pt idx="1">
                  <c:v>0.48</c:v>
                </c:pt>
                <c:pt idx="2">
                  <c:v>0.04</c:v>
                </c:pt>
              </c:numCache>
            </c:numRef>
          </c:val>
          <c:extLst>
            <c:ext xmlns:c16="http://schemas.microsoft.com/office/drawing/2014/chart" uri="{C3380CC4-5D6E-409C-BE32-E72D297353CC}">
              <c16:uniqueId val="{00000006-372E-4676-9E33-C9F5701581E2}"/>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3.1339741416847949E-2"/>
          <c:y val="0.18055036883809039"/>
          <c:w val="0.93732051716630416"/>
          <c:h val="0.7575917477758205"/>
        </c:manualLayout>
      </c:layout>
      <c:pie3DChart>
        <c:varyColors val="1"/>
        <c:ser>
          <c:idx val="0"/>
          <c:order val="0"/>
          <c:tx>
            <c:strRef>
              <c:f>Sheet1!$B$1</c:f>
              <c:strCache>
                <c:ptCount val="1"/>
                <c:pt idx="0">
                  <c:v>What is your preferred platform?</c:v>
                </c:pt>
              </c:strCache>
            </c:strRef>
          </c:tx>
          <c:explosion val="4"/>
          <c:dPt>
            <c:idx val="0"/>
            <c:bubble3D val="0"/>
            <c:spPr>
              <a:solidFill>
                <a:schemeClr val="accent2">
                  <a:tint val="65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1-DACD-49E9-863C-BC4C769EF825}"/>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DACD-49E9-863C-BC4C769EF825}"/>
              </c:ext>
            </c:extLst>
          </c:dPt>
          <c:dPt>
            <c:idx val="2"/>
            <c:bubble3D val="0"/>
            <c:spPr>
              <a:solidFill>
                <a:schemeClr val="accent2">
                  <a:shade val="65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5-DACD-49E9-863C-BC4C769EF825}"/>
              </c:ext>
            </c:extLst>
          </c:dPt>
          <c:cat>
            <c:strRef>
              <c:f>Sheet1!$A$2:$A$4</c:f>
              <c:strCache>
                <c:ptCount val="3"/>
                <c:pt idx="0">
                  <c:v>Laptop</c:v>
                </c:pt>
                <c:pt idx="1">
                  <c:v>PC</c:v>
                </c:pt>
                <c:pt idx="2">
                  <c:v>Smartphone</c:v>
                </c:pt>
              </c:strCache>
            </c:strRef>
          </c:cat>
          <c:val>
            <c:numRef>
              <c:f>Sheet1!$B$2:$B$4</c:f>
              <c:numCache>
                <c:formatCode>0%</c:formatCode>
                <c:ptCount val="3"/>
                <c:pt idx="0">
                  <c:v>0.24</c:v>
                </c:pt>
                <c:pt idx="1">
                  <c:v>0.64</c:v>
                </c:pt>
                <c:pt idx="2">
                  <c:v>0.12</c:v>
                </c:pt>
              </c:numCache>
            </c:numRef>
          </c:val>
          <c:extLst>
            <c:ext xmlns:c16="http://schemas.microsoft.com/office/drawing/2014/chart" uri="{C3380CC4-5D6E-409C-BE32-E72D297353CC}">
              <c16:uniqueId val="{00000006-DACD-49E9-863C-BC4C769EF825}"/>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What is your preferred platform?</c:v>
                </c:pt>
              </c:strCache>
            </c:strRef>
          </c:tx>
          <c:explosion val="4"/>
          <c:dPt>
            <c:idx val="0"/>
            <c:bubble3D val="0"/>
            <c:spPr>
              <a:solidFill>
                <a:schemeClr val="accent2">
                  <a:tint val="65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1-1200-46E0-96AE-164F4B05983D}"/>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1200-46E0-96AE-164F4B05983D}"/>
              </c:ext>
            </c:extLst>
          </c:dPt>
          <c:dPt>
            <c:idx val="2"/>
            <c:bubble3D val="0"/>
            <c:spPr>
              <a:solidFill>
                <a:schemeClr val="accent2">
                  <a:shade val="65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5-1200-46E0-96AE-164F4B05983D}"/>
              </c:ext>
            </c:extLst>
          </c:dPt>
          <c:cat>
            <c:strRef>
              <c:f>Sheet1!$A$2:$A$4</c:f>
              <c:strCache>
                <c:ptCount val="3"/>
                <c:pt idx="0">
                  <c:v>Laptop</c:v>
                </c:pt>
                <c:pt idx="1">
                  <c:v>PC</c:v>
                </c:pt>
                <c:pt idx="2">
                  <c:v>Smartphone</c:v>
                </c:pt>
              </c:strCache>
            </c:strRef>
          </c:cat>
          <c:val>
            <c:numRef>
              <c:f>Sheet1!$B$2:$B$4</c:f>
              <c:numCache>
                <c:formatCode>0%</c:formatCode>
                <c:ptCount val="3"/>
                <c:pt idx="0">
                  <c:v>0.24</c:v>
                </c:pt>
                <c:pt idx="1">
                  <c:v>0.64</c:v>
                </c:pt>
                <c:pt idx="2">
                  <c:v>0.12</c:v>
                </c:pt>
              </c:numCache>
            </c:numRef>
          </c:val>
          <c:extLst>
            <c:ext xmlns:c16="http://schemas.microsoft.com/office/drawing/2014/chart" uri="{C3380CC4-5D6E-409C-BE32-E72D297353CC}">
              <c16:uniqueId val="{00000006-1200-46E0-96AE-164F4B05983D}"/>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Have you ever spent money on games?</c:v>
                </c:pt>
              </c:strCache>
            </c:strRef>
          </c:tx>
          <c:explosion val="4"/>
          <c:dPt>
            <c:idx val="0"/>
            <c:bubble3D val="0"/>
            <c:spPr>
              <a:solidFill>
                <a:schemeClr val="accent2">
                  <a:tint val="65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1-86C7-4F0E-AE68-032E3A48B2DD}"/>
              </c:ext>
            </c:extLst>
          </c:dPt>
          <c:dPt>
            <c:idx val="1"/>
            <c:bubble3D val="0"/>
            <c:spPr>
              <a:solidFill>
                <a:schemeClr val="accent2">
                  <a:shade val="76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3-86C7-4F0E-AE68-032E3A48B2DD}"/>
              </c:ext>
            </c:extLst>
          </c:dPt>
          <c:cat>
            <c:strRef>
              <c:f>Sheet1!$A$2:$A$3</c:f>
              <c:strCache>
                <c:ptCount val="2"/>
                <c:pt idx="0">
                  <c:v>Yes</c:v>
                </c:pt>
                <c:pt idx="1">
                  <c:v>No</c:v>
                </c:pt>
              </c:strCache>
            </c:strRef>
          </c:cat>
          <c:val>
            <c:numRef>
              <c:f>Sheet1!$B$2:$B$3</c:f>
              <c:numCache>
                <c:formatCode>0%</c:formatCode>
                <c:ptCount val="2"/>
                <c:pt idx="0">
                  <c:v>0.96</c:v>
                </c:pt>
                <c:pt idx="1">
                  <c:v>0.04</c:v>
                </c:pt>
              </c:numCache>
            </c:numRef>
          </c:val>
          <c:extLst>
            <c:ext xmlns:c16="http://schemas.microsoft.com/office/drawing/2014/chart" uri="{C3380CC4-5D6E-409C-BE32-E72D297353CC}">
              <c16:uniqueId val="{00000006-86C7-4F0E-AE68-032E3A48B2DD}"/>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Sheet1!$B$1</c:f>
              <c:strCache>
                <c:ptCount val="1"/>
                <c:pt idx="0">
                  <c:v>Where are you from?</c:v>
                </c:pt>
              </c:strCache>
            </c:strRef>
          </c:tx>
          <c:spPr>
            <a:solidFill>
              <a:schemeClr val="accent1"/>
            </a:solidFill>
            <a:ln>
              <a:noFill/>
            </a:ln>
            <a:effectLst/>
            <a:sp3d/>
          </c:spPr>
          <c:invertIfNegative val="0"/>
          <c:cat>
            <c:strRef>
              <c:f>Sheet1!$A$2:$A$7</c:f>
              <c:strCache>
                <c:ptCount val="6"/>
                <c:pt idx="0">
                  <c:v>Bulgaria</c:v>
                </c:pt>
                <c:pt idx="1">
                  <c:v>Denmark</c:v>
                </c:pt>
                <c:pt idx="2">
                  <c:v>India</c:v>
                </c:pt>
                <c:pt idx="3">
                  <c:v>The Netherlands</c:v>
                </c:pt>
                <c:pt idx="4">
                  <c:v>Russia</c:v>
                </c:pt>
                <c:pt idx="5">
                  <c:v>UK</c:v>
                </c:pt>
              </c:strCache>
            </c:strRef>
          </c:cat>
          <c:val>
            <c:numRef>
              <c:f>Sheet1!$B$2:$B$7</c:f>
              <c:numCache>
                <c:formatCode>0%</c:formatCode>
                <c:ptCount val="6"/>
                <c:pt idx="0">
                  <c:v>0.8</c:v>
                </c:pt>
                <c:pt idx="1">
                  <c:v>0.04</c:v>
                </c:pt>
                <c:pt idx="2">
                  <c:v>0.04</c:v>
                </c:pt>
                <c:pt idx="3">
                  <c:v>0.04</c:v>
                </c:pt>
                <c:pt idx="4">
                  <c:v>0.04</c:v>
                </c:pt>
                <c:pt idx="5">
                  <c:v>0.04</c:v>
                </c:pt>
              </c:numCache>
            </c:numRef>
          </c:val>
          <c:extLst>
            <c:ext xmlns:c16="http://schemas.microsoft.com/office/drawing/2014/chart" uri="{C3380CC4-5D6E-409C-BE32-E72D297353CC}">
              <c16:uniqueId val="{00000000-9C61-4C43-872C-652E7B0DB4CB}"/>
            </c:ext>
          </c:extLst>
        </c:ser>
        <c:dLbls>
          <c:showLegendKey val="0"/>
          <c:showVal val="0"/>
          <c:showCatName val="0"/>
          <c:showSerName val="0"/>
          <c:showPercent val="0"/>
          <c:showBubbleSize val="0"/>
        </c:dLbls>
        <c:gapWidth val="150"/>
        <c:shape val="box"/>
        <c:axId val="675675823"/>
        <c:axId val="675581663"/>
        <c:axId val="667594895"/>
      </c:bar3DChart>
      <c:catAx>
        <c:axId val="67567582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5581663"/>
        <c:crosses val="autoZero"/>
        <c:auto val="1"/>
        <c:lblAlgn val="ctr"/>
        <c:lblOffset val="100"/>
        <c:noMultiLvlLbl val="0"/>
      </c:catAx>
      <c:valAx>
        <c:axId val="675581663"/>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5675823"/>
        <c:crosses val="autoZero"/>
        <c:crossBetween val="between"/>
      </c:valAx>
      <c:serAx>
        <c:axId val="667594895"/>
        <c:scaling>
          <c:orientation val="minMax"/>
        </c:scaling>
        <c:delete val="0"/>
        <c:axPos val="b"/>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5581663"/>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Sheet1!$B$1</c:f>
              <c:strCache>
                <c:ptCount val="1"/>
                <c:pt idx="0">
                  <c:v>What is your occupation?</c:v>
                </c:pt>
              </c:strCache>
            </c:strRef>
          </c:tx>
          <c:spPr>
            <a:solidFill>
              <a:schemeClr val="accent1"/>
            </a:solidFill>
            <a:ln>
              <a:noFill/>
            </a:ln>
            <a:effectLst/>
            <a:sp3d/>
          </c:spPr>
          <c:invertIfNegative val="0"/>
          <c:cat>
            <c:strRef>
              <c:f>Sheet1!$A$2:$A$7</c:f>
              <c:strCache>
                <c:ptCount val="3"/>
                <c:pt idx="0">
                  <c:v>Student</c:v>
                </c:pt>
                <c:pt idx="1">
                  <c:v>Employed</c:v>
                </c:pt>
                <c:pt idx="2">
                  <c:v>Unemployed</c:v>
                </c:pt>
              </c:strCache>
            </c:strRef>
          </c:cat>
          <c:val>
            <c:numRef>
              <c:f>Sheet1!$B$2:$B$7</c:f>
              <c:numCache>
                <c:formatCode>0%</c:formatCode>
                <c:ptCount val="6"/>
                <c:pt idx="0">
                  <c:v>0.8</c:v>
                </c:pt>
                <c:pt idx="1">
                  <c:v>0.16</c:v>
                </c:pt>
                <c:pt idx="2">
                  <c:v>0.04</c:v>
                </c:pt>
              </c:numCache>
            </c:numRef>
          </c:val>
          <c:extLst>
            <c:ext xmlns:c16="http://schemas.microsoft.com/office/drawing/2014/chart" uri="{C3380CC4-5D6E-409C-BE32-E72D297353CC}">
              <c16:uniqueId val="{00000000-31C8-4B4B-B4D4-1C50D16E0E49}"/>
            </c:ext>
          </c:extLst>
        </c:ser>
        <c:dLbls>
          <c:showLegendKey val="0"/>
          <c:showVal val="0"/>
          <c:showCatName val="0"/>
          <c:showSerName val="0"/>
          <c:showPercent val="0"/>
          <c:showBubbleSize val="0"/>
        </c:dLbls>
        <c:gapWidth val="150"/>
        <c:shape val="box"/>
        <c:axId val="675675823"/>
        <c:axId val="675581663"/>
        <c:axId val="667594895"/>
      </c:bar3DChart>
      <c:catAx>
        <c:axId val="67567582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5581663"/>
        <c:crosses val="autoZero"/>
        <c:auto val="1"/>
        <c:lblAlgn val="ctr"/>
        <c:lblOffset val="100"/>
        <c:noMultiLvlLbl val="0"/>
      </c:catAx>
      <c:valAx>
        <c:axId val="675581663"/>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5675823"/>
        <c:crosses val="autoZero"/>
        <c:crossBetween val="between"/>
      </c:valAx>
      <c:serAx>
        <c:axId val="667594895"/>
        <c:scaling>
          <c:orientation val="minMax"/>
        </c:scaling>
        <c:delete val="0"/>
        <c:axPos val="b"/>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75581663"/>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2">
  <a:schemeClr val="accent2"/>
</cs:colorStyle>
</file>

<file path=ppt/charts/colors2.xml><?xml version="1.0" encoding="utf-8"?>
<cs:colorStyle xmlns:cs="http://schemas.microsoft.com/office/drawing/2012/chartStyle" xmlns:a="http://schemas.openxmlformats.org/drawingml/2006/main" meth="withinLinearReversed" id="22">
  <a:schemeClr val="accent2"/>
</cs:colorStyle>
</file>

<file path=ppt/charts/colors3.xml><?xml version="1.0" encoding="utf-8"?>
<cs:colorStyle xmlns:cs="http://schemas.microsoft.com/office/drawing/2012/chartStyle" xmlns:a="http://schemas.openxmlformats.org/drawingml/2006/main" meth="withinLinearReversed" id="22">
  <a:schemeClr val="accent2"/>
</cs:colorStyle>
</file>

<file path=ppt/charts/colors4.xml><?xml version="1.0" encoding="utf-8"?>
<cs:colorStyle xmlns:cs="http://schemas.microsoft.com/office/drawing/2012/chartStyle" xmlns:a="http://schemas.openxmlformats.org/drawingml/2006/main" meth="withinLinearReversed" id="22">
  <a:schemeClr val="accent2"/>
</cs:colorStyle>
</file>

<file path=ppt/charts/colors5.xml><?xml version="1.0" encoding="utf-8"?>
<cs:colorStyle xmlns:cs="http://schemas.microsoft.com/office/drawing/2012/chartStyle" xmlns:a="http://schemas.openxmlformats.org/drawingml/2006/main" meth="withinLinearReversed" id="22">
  <a:schemeClr val="accent2"/>
</cs:colorStyle>
</file>

<file path=ppt/charts/colors6.xml><?xml version="1.0" encoding="utf-8"?>
<cs:colorStyle xmlns:cs="http://schemas.microsoft.com/office/drawing/2012/chartStyle" xmlns:a="http://schemas.openxmlformats.org/drawingml/2006/main" meth="withinLinearReversed" id="22">
  <a:schemeClr val="accent2"/>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jpg>
</file>

<file path=ppt/media/image2.png>
</file>

<file path=ppt/media/image3.jpg>
</file>

<file path=ppt/media/image4.jpg>
</file>

<file path=ppt/media/image5.jpg>
</file>

<file path=ppt/media/image6.jpeg>
</file>

<file path=ppt/media/image7.png>
</file>

<file path=ppt/media/image8.png>
</file>

<file path=ppt/media/image9.jpg>
</file>

<file path=ppt/media/media1.m4a>
</file>

<file path=ppt/media/media2.mp4>
</file>

<file path=ppt/media/media3.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6645A-0C02-4042-9CE9-BF95C3D922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D0BC4C-43D3-424E-89B1-5FBEDEE1FF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766EA39-8325-425E-A34D-21E6F2777902}"/>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5" name="Footer Placeholder 4">
            <a:extLst>
              <a:ext uri="{FF2B5EF4-FFF2-40B4-BE49-F238E27FC236}">
                <a16:creationId xmlns:a16="http://schemas.microsoft.com/office/drawing/2014/main" id="{956D46F1-13F9-41DC-A10B-E62CA3DD999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AC7A037-C704-4BE8-9D21-9D496C9F9BC3}"/>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16086259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26876-AA33-42B4-9092-597468F440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74A1F42-0BB7-402E-829C-5A35C888AB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5E5E51-5495-45AA-B310-3B0F0AC324FD}"/>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5" name="Footer Placeholder 4">
            <a:extLst>
              <a:ext uri="{FF2B5EF4-FFF2-40B4-BE49-F238E27FC236}">
                <a16:creationId xmlns:a16="http://schemas.microsoft.com/office/drawing/2014/main" id="{AA74C27A-188A-43D7-8686-C622E8BE1E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B5295FB-5A41-4532-8795-D37D3417B83D}"/>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4231676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D8ABAC-87BC-4421-AE87-318644368BC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D9D5B9-3B09-4CB6-8210-75B39C5D77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73DC1C-E0B7-41D0-B6B2-8CC5F85075AB}"/>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5" name="Footer Placeholder 4">
            <a:extLst>
              <a:ext uri="{FF2B5EF4-FFF2-40B4-BE49-F238E27FC236}">
                <a16:creationId xmlns:a16="http://schemas.microsoft.com/office/drawing/2014/main" id="{9B516BA5-A052-496E-8357-B9F9079B8FD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E5F6B3F-9620-419A-B4EB-F828C30B9472}"/>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3981515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7AFFF-A90A-4667-84D0-624C2E189C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AE58BA-F821-48B6-B737-9966EC3388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88E0CE-D34A-4336-8EDD-91A8F406859B}"/>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5" name="Footer Placeholder 4">
            <a:extLst>
              <a:ext uri="{FF2B5EF4-FFF2-40B4-BE49-F238E27FC236}">
                <a16:creationId xmlns:a16="http://schemas.microsoft.com/office/drawing/2014/main" id="{516E79F8-DF55-4FD6-8A6A-32B42904D04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A88AB2-D136-4C49-B6A5-1E3282F5159D}"/>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804679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5777A-815B-4DD7-BC0D-BF0E632A98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F499756-9E1A-48C8-A290-6C39425FC8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79BF9A-92F2-4EC3-B4B7-84B7ED2BC04E}"/>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5" name="Footer Placeholder 4">
            <a:extLst>
              <a:ext uri="{FF2B5EF4-FFF2-40B4-BE49-F238E27FC236}">
                <a16:creationId xmlns:a16="http://schemas.microsoft.com/office/drawing/2014/main" id="{DD7E6C6A-D9DB-451C-9438-A4337529373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AD76BD-EA42-4228-8AA3-27F6A9322D45}"/>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2405578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EEBA2-BB85-4B55-BE2D-B6207C1D39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38A247-2759-4999-8999-86E5D467A4C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FE64CC4-5F65-4E6D-BA47-06484F6AD9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2CC4021-3C3A-4D2C-82FA-1CF0ACD358B3}"/>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6" name="Footer Placeholder 5">
            <a:extLst>
              <a:ext uri="{FF2B5EF4-FFF2-40B4-BE49-F238E27FC236}">
                <a16:creationId xmlns:a16="http://schemas.microsoft.com/office/drawing/2014/main" id="{81764B92-D5A9-4217-B966-E70E69D3A8F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02CB4D2-14BD-4C25-A9DE-487CC036F887}"/>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1123113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E8E09-5F7B-4AFF-8C9C-908F45BF6B8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0E2C893-6745-4339-A4C1-468B824F43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E6CAFB-0C0F-4950-ABCE-4CFF29E670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543C55-909E-44CF-9D08-9E5215EB03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53EA6A-BDA3-49E3-8422-2DBDEB53AF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6195E2-8F63-4C83-B94D-7BFAAC61AAB8}"/>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8" name="Footer Placeholder 7">
            <a:extLst>
              <a:ext uri="{FF2B5EF4-FFF2-40B4-BE49-F238E27FC236}">
                <a16:creationId xmlns:a16="http://schemas.microsoft.com/office/drawing/2014/main" id="{9D3E83FF-AA53-4F57-BB0A-73603745C1B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D64FFBC-4CFD-40C2-8956-4C6403502386}"/>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1610244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E9C5A-80EB-46FF-9188-CE6365D550D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AADF83-3716-46E1-BC91-DA3CBDE9E6C7}"/>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4" name="Footer Placeholder 3">
            <a:extLst>
              <a:ext uri="{FF2B5EF4-FFF2-40B4-BE49-F238E27FC236}">
                <a16:creationId xmlns:a16="http://schemas.microsoft.com/office/drawing/2014/main" id="{C2AAD412-643B-4E80-A778-B1A255AF55A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92D5FE1-EB20-4C63-952F-2BE5F35DE0FD}"/>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3283118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5F591C-5AA8-40CE-89E5-AAA36620FC2A}"/>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3" name="Footer Placeholder 2">
            <a:extLst>
              <a:ext uri="{FF2B5EF4-FFF2-40B4-BE49-F238E27FC236}">
                <a16:creationId xmlns:a16="http://schemas.microsoft.com/office/drawing/2014/main" id="{AE18B1F2-37A7-4831-96AF-D84549E9AA9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8374624-53E7-4666-815F-E97A6B077F78}"/>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4216812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F0FCA-3FDC-4F3C-AB02-919EE776C8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F49B3B7-177F-4F80-8E36-A94CE4521A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6A1BBC-9D62-49A6-8B5F-A9563251BB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199515-C98E-4EB6-B5F1-6B828E887ED7}"/>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6" name="Footer Placeholder 5">
            <a:extLst>
              <a:ext uri="{FF2B5EF4-FFF2-40B4-BE49-F238E27FC236}">
                <a16:creationId xmlns:a16="http://schemas.microsoft.com/office/drawing/2014/main" id="{81BA0951-00D6-4364-BB6E-544E71D6E1B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19A4D8E-2A35-4A3B-A7BB-2C13AA6100B0}"/>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2857061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F0B3D-249A-4EED-99CA-15E0A62094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019263-59D7-43AB-B104-4AA381C137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8523FDA-E01E-4494-B7DD-4282EBC0FB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A7ECB2-FB03-4F67-A3F8-1BE4B6879C76}"/>
              </a:ext>
            </a:extLst>
          </p:cNvPr>
          <p:cNvSpPr>
            <a:spLocks noGrp="1"/>
          </p:cNvSpPr>
          <p:nvPr>
            <p:ph type="dt" sz="half" idx="10"/>
          </p:nvPr>
        </p:nvSpPr>
        <p:spPr/>
        <p:txBody>
          <a:bodyPr/>
          <a:lstStyle/>
          <a:p>
            <a:fld id="{BC3841AE-9898-4066-BBCB-FC1F957139F5}" type="datetimeFigureOut">
              <a:rPr lang="en-GB" smtClean="0"/>
              <a:t>07/10/2020</a:t>
            </a:fld>
            <a:endParaRPr lang="en-GB"/>
          </a:p>
        </p:txBody>
      </p:sp>
      <p:sp>
        <p:nvSpPr>
          <p:cNvPr id="6" name="Footer Placeholder 5">
            <a:extLst>
              <a:ext uri="{FF2B5EF4-FFF2-40B4-BE49-F238E27FC236}">
                <a16:creationId xmlns:a16="http://schemas.microsoft.com/office/drawing/2014/main" id="{687BEF0B-8E73-4EB7-8FE1-56BE3C01E34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0CEEC2C-D61C-4C05-9A1B-5DCA62FBE5E2}"/>
              </a:ext>
            </a:extLst>
          </p:cNvPr>
          <p:cNvSpPr>
            <a:spLocks noGrp="1"/>
          </p:cNvSpPr>
          <p:nvPr>
            <p:ph type="sldNum" sz="quarter" idx="12"/>
          </p:nvPr>
        </p:nvSpPr>
        <p:spPr/>
        <p:txBody>
          <a:bodyPr/>
          <a:lstStyle/>
          <a:p>
            <a:fld id="{FB594EA7-EC4D-47CF-8BF3-9D0BAE17F4B8}" type="slidenum">
              <a:rPr lang="en-GB" smtClean="0"/>
              <a:t>‹#›</a:t>
            </a:fld>
            <a:endParaRPr lang="en-GB"/>
          </a:p>
        </p:txBody>
      </p:sp>
    </p:spTree>
    <p:extLst>
      <p:ext uri="{BB962C8B-B14F-4D97-AF65-F5344CB8AC3E}">
        <p14:creationId xmlns:p14="http://schemas.microsoft.com/office/powerpoint/2010/main" val="37244574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52CEAB-15ED-45E5-B758-736F2BDC79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46783A-9B60-43E0-9EED-C1D73B8EA5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B26159-DD4F-446C-8A6B-76739DE135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3841AE-9898-4066-BBCB-FC1F957139F5}" type="datetimeFigureOut">
              <a:rPr lang="en-GB" smtClean="0"/>
              <a:t>07/10/2020</a:t>
            </a:fld>
            <a:endParaRPr lang="en-GB"/>
          </a:p>
        </p:txBody>
      </p:sp>
      <p:sp>
        <p:nvSpPr>
          <p:cNvPr id="5" name="Footer Placeholder 4">
            <a:extLst>
              <a:ext uri="{FF2B5EF4-FFF2-40B4-BE49-F238E27FC236}">
                <a16:creationId xmlns:a16="http://schemas.microsoft.com/office/drawing/2014/main" id="{EA412F7E-D1F7-4AD6-97FE-93F1127007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60AB711-5D3B-468F-B95D-81BCE9BFC5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594EA7-EC4D-47CF-8BF3-9D0BAE17F4B8}" type="slidenum">
              <a:rPr lang="en-GB" smtClean="0"/>
              <a:t>‹#›</a:t>
            </a:fld>
            <a:endParaRPr lang="en-GB"/>
          </a:p>
        </p:txBody>
      </p:sp>
    </p:spTree>
    <p:extLst>
      <p:ext uri="{BB962C8B-B14F-4D97-AF65-F5344CB8AC3E}">
        <p14:creationId xmlns:p14="http://schemas.microsoft.com/office/powerpoint/2010/main" val="201883276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logo&#10;&#10;Description automatically generated">
            <a:extLst>
              <a:ext uri="{FF2B5EF4-FFF2-40B4-BE49-F238E27FC236}">
                <a16:creationId xmlns:a16="http://schemas.microsoft.com/office/drawing/2014/main" id="{1CC67DEC-AA8D-49F4-AA7B-285C1BF21C20}"/>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46F5382-343D-48A8-B62E-EA67FC847624}"/>
              </a:ext>
            </a:extLst>
          </p:cNvPr>
          <p:cNvSpPr>
            <a:spLocks noGrp="1"/>
          </p:cNvSpPr>
          <p:nvPr>
            <p:ph type="ctrTitle"/>
          </p:nvPr>
        </p:nvSpPr>
        <p:spPr>
          <a:xfrm>
            <a:off x="-2774624" y="4291125"/>
            <a:ext cx="9144000" cy="1098395"/>
          </a:xfrm>
        </p:spPr>
        <p:txBody>
          <a:bodyPr>
            <a:normAutofit/>
          </a:bodyPr>
          <a:lstStyle/>
          <a:p>
            <a:r>
              <a:rPr lang="en-150" dirty="0">
                <a:solidFill>
                  <a:srgbClr val="FFFFFF"/>
                </a:solidFill>
              </a:rPr>
              <a:t>Among Us</a:t>
            </a:r>
            <a:endParaRPr lang="en-GB" dirty="0">
              <a:solidFill>
                <a:srgbClr val="FFFFFF"/>
              </a:solidFill>
            </a:endParaRPr>
          </a:p>
        </p:txBody>
      </p:sp>
      <p:sp>
        <p:nvSpPr>
          <p:cNvPr id="4" name="TextBox 3">
            <a:extLst>
              <a:ext uri="{FF2B5EF4-FFF2-40B4-BE49-F238E27FC236}">
                <a16:creationId xmlns:a16="http://schemas.microsoft.com/office/drawing/2014/main" id="{AE780D82-28F1-454F-B69E-BD2860FB85D1}"/>
              </a:ext>
            </a:extLst>
          </p:cNvPr>
          <p:cNvSpPr txBox="1"/>
          <p:nvPr/>
        </p:nvSpPr>
        <p:spPr>
          <a:xfrm>
            <a:off x="329938" y="5568321"/>
            <a:ext cx="4741683" cy="923330"/>
          </a:xfrm>
          <a:prstGeom prst="rect">
            <a:avLst/>
          </a:prstGeom>
          <a:noFill/>
        </p:spPr>
        <p:txBody>
          <a:bodyPr wrap="square" rtlCol="0">
            <a:spAutoFit/>
          </a:bodyPr>
          <a:lstStyle/>
          <a:p>
            <a:r>
              <a:rPr lang="en-US" dirty="0"/>
              <a:t>Presented by:</a:t>
            </a:r>
          </a:p>
          <a:p>
            <a:r>
              <a:rPr lang="en-US" dirty="0">
                <a:solidFill>
                  <a:schemeClr val="tx1">
                    <a:lumMod val="95000"/>
                  </a:schemeClr>
                </a:solidFill>
              </a:rPr>
              <a:t>Katrin Tarneva,</a:t>
            </a:r>
            <a:r>
              <a:rPr lang="en-US" sz="1800" b="0" i="0" kern="1200" dirty="0">
                <a:solidFill>
                  <a:schemeClr val="tx1">
                    <a:lumMod val="95000"/>
                  </a:schemeClr>
                </a:solidFill>
                <a:effectLst/>
                <a:latin typeface="+mj-lt"/>
                <a:ea typeface="+mj-ea"/>
                <a:cs typeface="+mj-cs"/>
              </a:rPr>
              <a:t> Neyko </a:t>
            </a:r>
            <a:r>
              <a:rPr lang="en-US" sz="1800" b="0" i="0" kern="1200" dirty="0" err="1">
                <a:solidFill>
                  <a:schemeClr val="tx1">
                    <a:lumMod val="95000"/>
                  </a:schemeClr>
                </a:solidFill>
                <a:effectLst/>
                <a:latin typeface="+mj-lt"/>
                <a:ea typeface="+mj-ea"/>
                <a:cs typeface="+mj-cs"/>
              </a:rPr>
              <a:t>Neykov</a:t>
            </a:r>
            <a:r>
              <a:rPr lang="en-US" sz="1800" b="0" i="0" kern="1200" dirty="0">
                <a:solidFill>
                  <a:schemeClr val="tx1">
                    <a:lumMod val="95000"/>
                  </a:schemeClr>
                </a:solidFill>
                <a:effectLst/>
                <a:latin typeface="+mj-lt"/>
                <a:ea typeface="+mj-ea"/>
                <a:cs typeface="+mj-cs"/>
              </a:rPr>
              <a:t>, Kristian </a:t>
            </a:r>
            <a:r>
              <a:rPr lang="en-US" sz="1800" b="0" i="0" kern="1200" dirty="0" err="1">
                <a:solidFill>
                  <a:schemeClr val="tx1">
                    <a:lumMod val="95000"/>
                  </a:schemeClr>
                </a:solidFill>
                <a:effectLst/>
                <a:latin typeface="+mj-lt"/>
                <a:ea typeface="+mj-ea"/>
                <a:cs typeface="+mj-cs"/>
              </a:rPr>
              <a:t>Savov</a:t>
            </a:r>
            <a:r>
              <a:rPr lang="en-US" sz="1800" b="0" i="0" kern="1200" dirty="0">
                <a:solidFill>
                  <a:schemeClr val="tx1">
                    <a:lumMod val="95000"/>
                  </a:schemeClr>
                </a:solidFill>
                <a:effectLst/>
                <a:latin typeface="+mj-lt"/>
                <a:ea typeface="+mj-ea"/>
                <a:cs typeface="+mj-cs"/>
              </a:rPr>
              <a:t>, Kristian Kolev</a:t>
            </a:r>
            <a:endParaRPr lang="en-US" dirty="0">
              <a:solidFill>
                <a:schemeClr val="tx1">
                  <a:lumMod val="95000"/>
                </a:schemeClr>
              </a:solidFill>
            </a:endParaRPr>
          </a:p>
        </p:txBody>
      </p:sp>
    </p:spTree>
    <p:extLst>
      <p:ext uri="{BB962C8B-B14F-4D97-AF65-F5344CB8AC3E}">
        <p14:creationId xmlns:p14="http://schemas.microsoft.com/office/powerpoint/2010/main" val="195509901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7" name="Rectangle 10">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C46F02-884D-44B9-969E-468C090BE4F2}"/>
              </a:ext>
            </a:extLst>
          </p:cNvPr>
          <p:cNvSpPr>
            <a:spLocks noGrp="1"/>
          </p:cNvSpPr>
          <p:nvPr>
            <p:ph type="title"/>
          </p:nvPr>
        </p:nvSpPr>
        <p:spPr>
          <a:xfrm>
            <a:off x="943277" y="712269"/>
            <a:ext cx="3370998" cy="5502264"/>
          </a:xfrm>
        </p:spPr>
        <p:txBody>
          <a:bodyPr>
            <a:normAutofit/>
          </a:bodyPr>
          <a:lstStyle/>
          <a:p>
            <a:r>
              <a:rPr lang="en-US" dirty="0"/>
              <a:t>Survey Results</a:t>
            </a:r>
          </a:p>
        </p:txBody>
      </p:sp>
      <p:cxnSp>
        <p:nvCxnSpPr>
          <p:cNvPr id="18" name="Straight Connector 12">
            <a:extLst>
              <a:ext uri="{FF2B5EF4-FFF2-40B4-BE49-F238E27FC236}">
                <a16:creationId xmlns:a16="http://schemas.microsoft.com/office/drawing/2014/main" id="{EC15C128-8E68-44BD-BF94-FBA9CA4B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304" y="2395983"/>
            <a:ext cx="0" cy="2228850"/>
          </a:xfrm>
          <a:prstGeom prst="line">
            <a:avLst/>
          </a:prstGeom>
          <a:ln w="19050">
            <a:solidFill>
              <a:schemeClr val="tx1">
                <a:alpha val="60000"/>
              </a:schemeClr>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5">
            <a:extLst>
              <a:ext uri="{FF2B5EF4-FFF2-40B4-BE49-F238E27FC236}">
                <a16:creationId xmlns:a16="http://schemas.microsoft.com/office/drawing/2014/main" id="{CC4DDFC8-1D52-45ED-9F0A-605757D6B031}"/>
              </a:ext>
            </a:extLst>
          </p:cNvPr>
          <p:cNvGraphicFramePr>
            <a:graphicFrameLocks noGrp="1"/>
          </p:cNvGraphicFramePr>
          <p:nvPr>
            <p:ph idx="1"/>
            <p:extLst>
              <p:ext uri="{D42A27DB-BD31-4B8C-83A1-F6EECF244321}">
                <p14:modId xmlns:p14="http://schemas.microsoft.com/office/powerpoint/2010/main" val="3834283974"/>
              </p:ext>
            </p:extLst>
          </p:nvPr>
        </p:nvGraphicFramePr>
        <p:xfrm>
          <a:off x="7049998" y="326183"/>
          <a:ext cx="5162985" cy="530066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ontent Placeholder 5">
            <a:extLst>
              <a:ext uri="{FF2B5EF4-FFF2-40B4-BE49-F238E27FC236}">
                <a16:creationId xmlns:a16="http://schemas.microsoft.com/office/drawing/2014/main" id="{1084167D-15A0-4333-8EE2-89DD9038508D}"/>
              </a:ext>
            </a:extLst>
          </p:cNvPr>
          <p:cNvGraphicFramePr>
            <a:graphicFrameLocks/>
          </p:cNvGraphicFramePr>
          <p:nvPr>
            <p:extLst>
              <p:ext uri="{D42A27DB-BD31-4B8C-83A1-F6EECF244321}">
                <p14:modId xmlns:p14="http://schemas.microsoft.com/office/powerpoint/2010/main" val="4172419203"/>
              </p:ext>
            </p:extLst>
          </p:nvPr>
        </p:nvGraphicFramePr>
        <p:xfrm>
          <a:off x="2746696" y="1557338"/>
          <a:ext cx="4790613" cy="530066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4259010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heel(1)">
                                      <p:cBhvr>
                                        <p:cTn id="14" dur="20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heel(1)">
                                      <p:cBhvr>
                                        <p:cTn id="19"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0">
        <p:bldAsOne/>
      </p:bldGraphic>
      <p:bldGraphic spid="12"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child, small, child, holding&#10;&#10;Description automatically generated">
            <a:extLst>
              <a:ext uri="{FF2B5EF4-FFF2-40B4-BE49-F238E27FC236}">
                <a16:creationId xmlns:a16="http://schemas.microsoft.com/office/drawing/2014/main" id="{459D32EB-4B5E-46B5-8236-C3B1B159EC80}"/>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l="3111" r="1" b="1"/>
          <a:stretch/>
        </p:blipFill>
        <p:spPr>
          <a:xfrm>
            <a:off x="20" y="1"/>
            <a:ext cx="12191980" cy="6857999"/>
          </a:xfrm>
          <a:prstGeom prst="rect">
            <a:avLst/>
          </a:prstGeom>
        </p:spPr>
      </p:pic>
      <p:sp>
        <p:nvSpPr>
          <p:cNvPr id="2" name="Title 1">
            <a:extLst>
              <a:ext uri="{FF2B5EF4-FFF2-40B4-BE49-F238E27FC236}">
                <a16:creationId xmlns:a16="http://schemas.microsoft.com/office/drawing/2014/main" id="{B99E308C-2E9B-4F43-9E85-FBCD2893E841}"/>
              </a:ext>
            </a:extLst>
          </p:cNvPr>
          <p:cNvSpPr>
            <a:spLocks noGrp="1"/>
          </p:cNvSpPr>
          <p:nvPr>
            <p:ph type="title"/>
          </p:nvPr>
        </p:nvSpPr>
        <p:spPr>
          <a:xfrm>
            <a:off x="1524000" y="462486"/>
            <a:ext cx="9144000" cy="2900518"/>
          </a:xfrm>
        </p:spPr>
        <p:txBody>
          <a:bodyPr vert="horz" lIns="91440" tIns="45720" rIns="91440" bIns="45720" rtlCol="0" anchor="b">
            <a:normAutofit/>
          </a:bodyPr>
          <a:lstStyle/>
          <a:p>
            <a:pPr algn="ctr"/>
            <a:r>
              <a:rPr lang="en-US" sz="6000" dirty="0">
                <a:solidFill>
                  <a:srgbClr val="FFFFFF"/>
                </a:solidFill>
              </a:rPr>
              <a:t>Interviews </a:t>
            </a:r>
          </a:p>
        </p:txBody>
      </p:sp>
      <p:cxnSp>
        <p:nvCxnSpPr>
          <p:cNvPr id="14" name="Straight Connector 13">
            <a:extLst>
              <a:ext uri="{FF2B5EF4-FFF2-40B4-BE49-F238E27FC236}">
                <a16:creationId xmlns:a16="http://schemas.microsoft.com/office/drawing/2014/main" id="{E841AB54-3E57-43D7-B57A-B7FF8AE01EE2}"/>
              </a:ext>
            </a:extLst>
          </p:cNvPr>
          <p:cNvCxnSpPr/>
          <p:nvPr/>
        </p:nvCxnSpPr>
        <p:spPr>
          <a:xfrm>
            <a:off x="3557080" y="3351212"/>
            <a:ext cx="5077839"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128232980"/>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indoor, standing, person, front&#10;&#10;Description automatically generated">
            <a:extLst>
              <a:ext uri="{FF2B5EF4-FFF2-40B4-BE49-F238E27FC236}">
                <a16:creationId xmlns:a16="http://schemas.microsoft.com/office/drawing/2014/main" id="{E9D92FF5-D0C8-4E3C-9B83-D89888E9613D}"/>
              </a:ext>
            </a:extLst>
          </p:cNvPr>
          <p:cNvPicPr>
            <a:picLocks noChangeAspect="1"/>
          </p:cNvPicPr>
          <p:nvPr/>
        </p:nvPicPr>
        <p:blipFill rotWithShape="1">
          <a:blip r:embed="rId4">
            <a:extLst>
              <a:ext uri="{28A0092B-C50C-407E-A947-70E740481C1C}">
                <a14:useLocalDpi xmlns:a14="http://schemas.microsoft.com/office/drawing/2010/main" val="0"/>
              </a:ext>
            </a:extLst>
          </a:blip>
          <a:srcRect t="16201" r="9090" b="30757"/>
          <a:stretch/>
        </p:blipFill>
        <p:spPr>
          <a:xfrm>
            <a:off x="3523488" y="10"/>
            <a:ext cx="8668512" cy="6857990"/>
          </a:xfrm>
          <a:prstGeom prst="rect">
            <a:avLst/>
          </a:prstGeom>
        </p:spPr>
      </p:pic>
      <p:sp>
        <p:nvSpPr>
          <p:cNvPr id="30" name="Rectangle 2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7C6485-94E0-4163-B037-5CAA6EA3FB53}"/>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Interviewer: Katrin…</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3" name="EDO">
            <a:hlinkClick r:id="" action="ppaction://media"/>
            <a:extLst>
              <a:ext uri="{FF2B5EF4-FFF2-40B4-BE49-F238E27FC236}">
                <a16:creationId xmlns:a16="http://schemas.microsoft.com/office/drawing/2014/main" id="{56588654-93FF-4F2D-AFDD-EC5D140555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792444" y="3705664"/>
            <a:ext cx="487362" cy="487363"/>
          </a:xfrm>
          <a:prstGeom prst="rect">
            <a:avLst/>
          </a:prstGeom>
        </p:spPr>
      </p:pic>
      <p:sp>
        <p:nvSpPr>
          <p:cNvPr id="6" name="Rectangle 5">
            <a:extLst>
              <a:ext uri="{FF2B5EF4-FFF2-40B4-BE49-F238E27FC236}">
                <a16:creationId xmlns:a16="http://schemas.microsoft.com/office/drawing/2014/main" id="{289F8484-17F8-4DCE-A50D-2F89A570E5F2}"/>
              </a:ext>
            </a:extLst>
          </p:cNvPr>
          <p:cNvSpPr/>
          <p:nvPr/>
        </p:nvSpPr>
        <p:spPr>
          <a:xfrm>
            <a:off x="477981" y="593444"/>
            <a:ext cx="715977" cy="17854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694569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81525"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13"/>
                </p:tgtEl>
              </p:cMediaNode>
            </p:audio>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icture containing indoor, standing, person, front&#10;&#10;Description automatically generated">
            <a:extLst>
              <a:ext uri="{FF2B5EF4-FFF2-40B4-BE49-F238E27FC236}">
                <a16:creationId xmlns:a16="http://schemas.microsoft.com/office/drawing/2014/main" id="{505B42BC-6801-44C5-8664-71CC5F6FB105}"/>
              </a:ext>
            </a:extLst>
          </p:cNvPr>
          <p:cNvPicPr>
            <a:picLocks noChangeAspect="1"/>
          </p:cNvPicPr>
          <p:nvPr/>
        </p:nvPicPr>
        <p:blipFill rotWithShape="1">
          <a:blip r:embed="rId4">
            <a:extLst>
              <a:ext uri="{28A0092B-C50C-407E-A947-70E740481C1C}">
                <a14:useLocalDpi xmlns:a14="http://schemas.microsoft.com/office/drawing/2010/main" val="0"/>
              </a:ext>
            </a:extLst>
          </a:blip>
          <a:srcRect t="16201" r="9090" b="30757"/>
          <a:stretch/>
        </p:blipFill>
        <p:spPr>
          <a:xfrm>
            <a:off x="3523488" y="10"/>
            <a:ext cx="8668512" cy="6857990"/>
          </a:xfrm>
          <a:prstGeom prst="rect">
            <a:avLst/>
          </a:prstGeom>
        </p:spPr>
      </p:pic>
      <p:sp>
        <p:nvSpPr>
          <p:cNvPr id="35" name="Rectangle 3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7C6485-94E0-4163-B037-5CAA6EA3FB53}"/>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Interviewer: Kristian…</a:t>
            </a:r>
          </a:p>
        </p:txBody>
      </p:sp>
      <p:sp>
        <p:nvSpPr>
          <p:cNvPr id="37" name="Rectangle 3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9" name="Rectangle 3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1">
            <a:extLst>
              <a:ext uri="{FF2B5EF4-FFF2-40B4-BE49-F238E27FC236}">
                <a16:creationId xmlns:a16="http://schemas.microsoft.com/office/drawing/2014/main" id="{83365F06-5696-4528-A96A-3F632B5651F2}"/>
              </a:ext>
            </a:extLst>
          </p:cNvPr>
          <p:cNvSpPr txBox="1">
            <a:spLocks/>
          </p:cNvSpPr>
          <p:nvPr/>
        </p:nvSpPr>
        <p:spPr>
          <a:xfrm>
            <a:off x="1020467" y="2891752"/>
            <a:ext cx="4707671" cy="2334517"/>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endParaRPr lang="en-US" sz="2000" dirty="0">
              <a:solidFill>
                <a:schemeClr val="bg1"/>
              </a:solidFill>
              <a:latin typeface="+mn-lt"/>
              <a:ea typeface="+mn-ea"/>
              <a:cs typeface="+mn-cs"/>
            </a:endParaRPr>
          </a:p>
        </p:txBody>
      </p:sp>
      <p:sp>
        <p:nvSpPr>
          <p:cNvPr id="10" name="Rectangle 9">
            <a:extLst>
              <a:ext uri="{FF2B5EF4-FFF2-40B4-BE49-F238E27FC236}">
                <a16:creationId xmlns:a16="http://schemas.microsoft.com/office/drawing/2014/main" id="{58A390C4-1DC1-4EAD-A79B-46A93BFE9570}"/>
              </a:ext>
            </a:extLst>
          </p:cNvPr>
          <p:cNvSpPr/>
          <p:nvPr/>
        </p:nvSpPr>
        <p:spPr>
          <a:xfrm>
            <a:off x="477981" y="593444"/>
            <a:ext cx="715977" cy="17854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3" name="EDO">
            <a:hlinkClick r:id="" action="ppaction://media"/>
            <a:extLst>
              <a:ext uri="{FF2B5EF4-FFF2-40B4-BE49-F238E27FC236}">
                <a16:creationId xmlns:a16="http://schemas.microsoft.com/office/drawing/2014/main" id="{A1B16EE9-47EB-414C-8685-1682A84F12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130621" y="3705666"/>
            <a:ext cx="487362" cy="487362"/>
          </a:xfrm>
          <a:prstGeom prst="rect">
            <a:avLst/>
          </a:prstGeom>
        </p:spPr>
      </p:pic>
    </p:spTree>
    <p:extLst>
      <p:ext uri="{BB962C8B-B14F-4D97-AF65-F5344CB8AC3E}">
        <p14:creationId xmlns:p14="http://schemas.microsoft.com/office/powerpoint/2010/main" val="24052202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27158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4" name="Rectangle 6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picture containing indoor, standing, person, front&#10;&#10;Description automatically generated">
            <a:extLst>
              <a:ext uri="{FF2B5EF4-FFF2-40B4-BE49-F238E27FC236}">
                <a16:creationId xmlns:a16="http://schemas.microsoft.com/office/drawing/2014/main" id="{D749FCF9-7CEE-43AA-B106-8FAFB55335D4}"/>
              </a:ext>
            </a:extLst>
          </p:cNvPr>
          <p:cNvPicPr>
            <a:picLocks noChangeAspect="1"/>
          </p:cNvPicPr>
          <p:nvPr/>
        </p:nvPicPr>
        <p:blipFill rotWithShape="1">
          <a:blip r:embed="rId4">
            <a:extLst>
              <a:ext uri="{28A0092B-C50C-407E-A947-70E740481C1C}">
                <a14:useLocalDpi xmlns:a14="http://schemas.microsoft.com/office/drawing/2010/main" val="0"/>
              </a:ext>
            </a:extLst>
          </a:blip>
          <a:srcRect t="16201" r="9090" b="30757"/>
          <a:stretch/>
        </p:blipFill>
        <p:spPr>
          <a:xfrm>
            <a:off x="3523488" y="10"/>
            <a:ext cx="8668512" cy="6857990"/>
          </a:xfrm>
          <a:prstGeom prst="rect">
            <a:avLst/>
          </a:prstGeom>
        </p:spPr>
      </p:pic>
      <p:sp>
        <p:nvSpPr>
          <p:cNvPr id="66" name="Rectangle 65">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7C6485-94E0-4163-B037-5CAA6EA3FB53}"/>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dirty="0"/>
              <a:t>Interviewer: Neyko…</a:t>
            </a:r>
          </a:p>
        </p:txBody>
      </p:sp>
      <p:sp>
        <p:nvSpPr>
          <p:cNvPr id="68" name="Rectangle 6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0" name="Rectangle 6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72F1E82A-61FD-4F24-9C1D-F06CD0D93DBD}"/>
              </a:ext>
            </a:extLst>
          </p:cNvPr>
          <p:cNvSpPr/>
          <p:nvPr/>
        </p:nvSpPr>
        <p:spPr>
          <a:xfrm>
            <a:off x="477981" y="593444"/>
            <a:ext cx="715977" cy="17854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80" name="EDO-1_online-audio-converter.com">
            <a:hlinkClick r:id="" action="ppaction://media"/>
            <a:extLst>
              <a:ext uri="{FF2B5EF4-FFF2-40B4-BE49-F238E27FC236}">
                <a16:creationId xmlns:a16="http://schemas.microsoft.com/office/drawing/2014/main" id="{13983670-DB2F-42E0-B8E9-D32D55FD43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792444" y="3705664"/>
            <a:ext cx="487362" cy="487363"/>
          </a:xfrm>
          <a:prstGeom prst="rect">
            <a:avLst/>
          </a:prstGeom>
        </p:spPr>
      </p:pic>
    </p:spTree>
    <p:extLst>
      <p:ext uri="{BB962C8B-B14F-4D97-AF65-F5344CB8AC3E}">
        <p14:creationId xmlns:p14="http://schemas.microsoft.com/office/powerpoint/2010/main" val="389630446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9813" fill="hold"/>
                                        <p:tgtEl>
                                          <p:spTgt spid="80"/>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 fill="hold" display="0">
                  <p:stCondLst>
                    <p:cond delay="indefinite"/>
                  </p:stCondLst>
                  <p:endCondLst>
                    <p:cond evt="onStopAudio" delay="0">
                      <p:tgtEl>
                        <p:sldTgt/>
                      </p:tgtEl>
                    </p:cond>
                  </p:endCondLst>
                </p:cTn>
                <p:tgtEl>
                  <p:spTgt spid="80"/>
                </p:tgtEl>
              </p:cMediaNode>
            </p:audio>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child, small, child, holding&#10;&#10;Description automatically generated">
            <a:extLst>
              <a:ext uri="{FF2B5EF4-FFF2-40B4-BE49-F238E27FC236}">
                <a16:creationId xmlns:a16="http://schemas.microsoft.com/office/drawing/2014/main" id="{5177FA59-1A51-413A-A465-3A581ABA4921}"/>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l="3111" r="1" b="1"/>
          <a:stretch/>
        </p:blipFill>
        <p:spPr>
          <a:xfrm>
            <a:off x="20" y="1"/>
            <a:ext cx="12191980" cy="6857999"/>
          </a:xfrm>
          <a:prstGeom prst="rect">
            <a:avLst/>
          </a:prstGeom>
        </p:spPr>
      </p:pic>
      <p:sp>
        <p:nvSpPr>
          <p:cNvPr id="2" name="Title 1">
            <a:extLst>
              <a:ext uri="{FF2B5EF4-FFF2-40B4-BE49-F238E27FC236}">
                <a16:creationId xmlns:a16="http://schemas.microsoft.com/office/drawing/2014/main" id="{B99E308C-2E9B-4F43-9E85-FBCD2893E841}"/>
              </a:ext>
            </a:extLst>
          </p:cNvPr>
          <p:cNvSpPr>
            <a:spLocks noGrp="1"/>
          </p:cNvSpPr>
          <p:nvPr>
            <p:ph type="title"/>
          </p:nvPr>
        </p:nvSpPr>
        <p:spPr>
          <a:xfrm>
            <a:off x="1524000" y="302230"/>
            <a:ext cx="9144000" cy="2900518"/>
          </a:xfrm>
        </p:spPr>
        <p:txBody>
          <a:bodyPr vert="horz" lIns="91440" tIns="45720" rIns="91440" bIns="45720" rtlCol="0" anchor="b">
            <a:normAutofit/>
          </a:bodyPr>
          <a:lstStyle/>
          <a:p>
            <a:pPr algn="ctr"/>
            <a:r>
              <a:rPr lang="en-US" sz="6000" dirty="0">
                <a:solidFill>
                  <a:srgbClr val="FFFFFF"/>
                </a:solidFill>
              </a:rPr>
              <a:t>Personas </a:t>
            </a:r>
          </a:p>
        </p:txBody>
      </p:sp>
      <p:cxnSp>
        <p:nvCxnSpPr>
          <p:cNvPr id="9" name="Straight Connector 8">
            <a:extLst>
              <a:ext uri="{FF2B5EF4-FFF2-40B4-BE49-F238E27FC236}">
                <a16:creationId xmlns:a16="http://schemas.microsoft.com/office/drawing/2014/main" id="{21AE0378-2522-428C-B59D-4C4DD70417FD}"/>
              </a:ext>
            </a:extLst>
          </p:cNvPr>
          <p:cNvCxnSpPr/>
          <p:nvPr/>
        </p:nvCxnSpPr>
        <p:spPr>
          <a:xfrm>
            <a:off x="3468964" y="3202748"/>
            <a:ext cx="5077839" cy="0"/>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4155857713"/>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Title 1"/>
          <p:cNvSpPr>
            <a:spLocks noGrp="1"/>
          </p:cNvSpPr>
          <p:nvPr>
            <p:ph type="title"/>
          </p:nvPr>
        </p:nvSpPr>
        <p:spPr>
          <a:xfrm>
            <a:off x="1295400" y="669925"/>
            <a:ext cx="4800600" cy="1325563"/>
          </a:xfrm>
        </p:spPr>
        <p:txBody>
          <a:bodyPr vert="horz" lIns="91440" tIns="45720" rIns="91440" bIns="45720" rtlCol="0" anchor="b">
            <a:normAutofit/>
          </a:bodyPr>
          <a:lstStyle/>
          <a:p>
            <a:r>
              <a:rPr lang="en-US" b="1" i="0" dirty="0" err="1">
                <a:solidFill>
                  <a:schemeClr val="bg1"/>
                </a:solidFill>
                <a:effectLst/>
              </a:rPr>
              <a:t>Todor</a:t>
            </a:r>
            <a:r>
              <a:rPr lang="en-US" b="1" i="0" dirty="0">
                <a:solidFill>
                  <a:schemeClr val="bg1"/>
                </a:solidFill>
                <a:effectLst/>
              </a:rPr>
              <a:t> </a:t>
            </a:r>
            <a:r>
              <a:rPr lang="en-US" b="1" i="0" dirty="0" err="1">
                <a:solidFill>
                  <a:schemeClr val="bg1"/>
                </a:solidFill>
                <a:effectLst/>
              </a:rPr>
              <a:t>Ranchev</a:t>
            </a:r>
            <a:endParaRPr lang="en-US" b="1" dirty="0">
              <a:solidFill>
                <a:schemeClr val="bg1"/>
              </a:solidFill>
            </a:endParaRPr>
          </a:p>
        </p:txBody>
      </p:sp>
      <p:cxnSp>
        <p:nvCxnSpPr>
          <p:cNvPr id="27" name="Straight Connector 26">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9DE9E90-F4A9-44D8-B682-45D2746C42CC}"/>
              </a:ext>
            </a:extLst>
          </p:cNvPr>
          <p:cNvSpPr txBox="1"/>
          <p:nvPr/>
        </p:nvSpPr>
        <p:spPr>
          <a:xfrm>
            <a:off x="1295400" y="2288833"/>
            <a:ext cx="4800600" cy="3711571"/>
          </a:xfrm>
          <a:prstGeom prst="rect">
            <a:avLst/>
          </a:prstGeom>
        </p:spPr>
        <p:txBody>
          <a:bodyPr vert="horz" lIns="91440" tIns="45720" rIns="91440" bIns="45720" rtlCol="0">
            <a:normAutofit fontScale="92500" lnSpcReduction="10000"/>
          </a:bodyPr>
          <a:lstStyle/>
          <a:p>
            <a:pPr marL="285750" indent="-228600">
              <a:lnSpc>
                <a:spcPct val="90000"/>
              </a:lnSpc>
              <a:spcAft>
                <a:spcPts val="600"/>
              </a:spcAft>
              <a:buFont typeface="Arial" panose="020B0604020202020204" pitchFamily="34" charset="0"/>
              <a:buChar char="•"/>
            </a:pPr>
            <a:r>
              <a:rPr lang="en-US" sz="1600" b="0" i="0" dirty="0">
                <a:solidFill>
                  <a:schemeClr val="bg1"/>
                </a:solidFill>
                <a:effectLst/>
              </a:rPr>
              <a:t>Age: </a:t>
            </a:r>
            <a:r>
              <a:rPr lang="en-US" sz="1600" dirty="0">
                <a:solidFill>
                  <a:schemeClr val="bg1"/>
                </a:solidFill>
              </a:rPr>
              <a:t>20</a:t>
            </a:r>
            <a:r>
              <a:rPr lang="en-US" sz="1600" b="0" i="0" dirty="0">
                <a:solidFill>
                  <a:schemeClr val="bg1"/>
                </a:solidFill>
                <a:effectLst/>
              </a:rPr>
              <a:t> </a:t>
            </a:r>
          </a:p>
          <a:p>
            <a:pPr marL="285750" indent="-228600">
              <a:lnSpc>
                <a:spcPct val="90000"/>
              </a:lnSpc>
              <a:spcAft>
                <a:spcPts val="600"/>
              </a:spcAft>
              <a:buFont typeface="Arial" panose="020B0604020202020204" pitchFamily="34" charset="0"/>
              <a:buChar char="•"/>
            </a:pPr>
            <a:r>
              <a:rPr lang="en-US" sz="1600" b="0" i="0" dirty="0">
                <a:solidFill>
                  <a:schemeClr val="bg1"/>
                </a:solidFill>
                <a:effectLst/>
              </a:rPr>
              <a:t>Occupation: IT Student </a:t>
            </a:r>
          </a:p>
          <a:p>
            <a:pPr marL="285750" indent="-228600">
              <a:lnSpc>
                <a:spcPct val="90000"/>
              </a:lnSpc>
              <a:spcAft>
                <a:spcPts val="600"/>
              </a:spcAft>
              <a:buFont typeface="Arial" panose="020B0604020202020204" pitchFamily="34" charset="0"/>
              <a:buChar char="•"/>
            </a:pPr>
            <a:r>
              <a:rPr lang="en-US" sz="1600" b="0" i="0" dirty="0">
                <a:solidFill>
                  <a:schemeClr val="bg1"/>
                </a:solidFill>
                <a:effectLst/>
              </a:rPr>
              <a:t>Location: Surrey</a:t>
            </a:r>
          </a:p>
          <a:p>
            <a:pPr marL="285750" indent="-228600">
              <a:lnSpc>
                <a:spcPct val="90000"/>
              </a:lnSpc>
              <a:spcAft>
                <a:spcPts val="600"/>
              </a:spcAft>
              <a:buFont typeface="Arial" panose="020B0604020202020204" pitchFamily="34" charset="0"/>
              <a:buChar char="•"/>
            </a:pPr>
            <a:r>
              <a:rPr lang="en-US" sz="1600" dirty="0">
                <a:solidFill>
                  <a:schemeClr val="bg1"/>
                </a:solidFill>
              </a:rPr>
              <a:t>A bit about him: </a:t>
            </a:r>
            <a:r>
              <a:rPr lang="en-US" sz="1600" b="0" i="0" dirty="0">
                <a:solidFill>
                  <a:schemeClr val="bg1"/>
                </a:solidFill>
                <a:effectLst/>
              </a:rPr>
              <a:t>One of his goals is to graduate from university and return to Bulgaria as a JavaScript developer. His hobbies are mostly involved around the IT field but he enjoys playing video games in his free time.</a:t>
            </a:r>
          </a:p>
          <a:p>
            <a:pPr marL="285750" indent="-228600">
              <a:lnSpc>
                <a:spcPct val="90000"/>
              </a:lnSpc>
              <a:spcAft>
                <a:spcPts val="600"/>
              </a:spcAft>
              <a:buFont typeface="Arial" panose="020B0604020202020204" pitchFamily="34" charset="0"/>
              <a:buChar char="•"/>
            </a:pPr>
            <a:r>
              <a:rPr lang="en-US" sz="1600" dirty="0">
                <a:solidFill>
                  <a:schemeClr val="bg1"/>
                </a:solidFill>
              </a:rPr>
              <a:t>He prefers PC as a platform for games and his favorite genre is first-person shooter games. The time he spends playing games is around 2-3 hours a day.</a:t>
            </a:r>
          </a:p>
          <a:p>
            <a:pPr marL="285750" indent="-228600">
              <a:lnSpc>
                <a:spcPct val="90000"/>
              </a:lnSpc>
              <a:spcAft>
                <a:spcPts val="600"/>
              </a:spcAft>
              <a:buFont typeface="Arial" panose="020B0604020202020204" pitchFamily="34" charset="0"/>
              <a:buChar char="•"/>
            </a:pPr>
            <a:r>
              <a:rPr lang="en-US" sz="1600" dirty="0">
                <a:solidFill>
                  <a:schemeClr val="bg1"/>
                </a:solidFill>
              </a:rPr>
              <a:t>On top of that he doesn’t mind supporting the creator of a certain video game if he enjoys the gameplay and overall content. That is why he owns Among Us and is currently spending his free time playing the game with his friends.</a:t>
            </a:r>
            <a:r>
              <a:rPr lang="en-US" sz="1600" b="0" i="0" dirty="0">
                <a:solidFill>
                  <a:schemeClr val="bg1"/>
                </a:solidFill>
                <a:effectLst/>
              </a:rPr>
              <a:t> </a:t>
            </a:r>
            <a:endParaRPr lang="en-US" sz="1600" dirty="0">
              <a:solidFill>
                <a:schemeClr val="bg1"/>
              </a:solidFill>
            </a:endParaRPr>
          </a:p>
        </p:txBody>
      </p:sp>
      <p:sp>
        <p:nvSpPr>
          <p:cNvPr id="29" name="Rectangle 28">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88456" y="721472"/>
            <a:ext cx="4911086" cy="4888350"/>
          </a:xfrm>
          <a:prstGeom prst="rect">
            <a:avLst/>
          </a:prstGeom>
          <a:ln>
            <a:noFill/>
          </a:ln>
          <a:effectLst>
            <a:softEdge rad="112500"/>
          </a:effectLst>
        </p:spPr>
      </p:pic>
    </p:spTree>
    <p:extLst>
      <p:ext uri="{BB962C8B-B14F-4D97-AF65-F5344CB8AC3E}">
        <p14:creationId xmlns:p14="http://schemas.microsoft.com/office/powerpoint/2010/main" val="2187760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9">
                                            <p:txEl>
                                              <p:pRg st="3" end="3"/>
                                            </p:txEl>
                                          </p:spTgt>
                                        </p:tgtEl>
                                        <p:attrNameLst>
                                          <p:attrName>style.visibility</p:attrName>
                                        </p:attrNameLst>
                                      </p:cBhvr>
                                      <p:to>
                                        <p:strVal val="visible"/>
                                      </p:to>
                                    </p:set>
                                    <p:animEffect transition="in" filter="fade">
                                      <p:cBhvr>
                                        <p:cTn id="14" dur="1000"/>
                                        <p:tgtEl>
                                          <p:spTgt spid="19">
                                            <p:txEl>
                                              <p:pRg st="3" end="3"/>
                                            </p:txEl>
                                          </p:spTgt>
                                        </p:tgtEl>
                                      </p:cBhvr>
                                    </p:animEffect>
                                    <p:anim calcmode="lin" valueType="num">
                                      <p:cBhvr>
                                        <p:cTn id="15" dur="1000" fill="hold"/>
                                        <p:tgtEl>
                                          <p:spTgt spid="19">
                                            <p:txEl>
                                              <p:pRg st="3" end="3"/>
                                            </p:txEl>
                                          </p:spTgt>
                                        </p:tgtEl>
                                        <p:attrNameLst>
                                          <p:attrName>ppt_x</p:attrName>
                                        </p:attrNameLst>
                                      </p:cBhvr>
                                      <p:tavLst>
                                        <p:tav tm="0">
                                          <p:val>
                                            <p:strVal val="#ppt_x"/>
                                          </p:val>
                                        </p:tav>
                                        <p:tav tm="100000">
                                          <p:val>
                                            <p:strVal val="#ppt_x"/>
                                          </p:val>
                                        </p:tav>
                                      </p:tavLst>
                                    </p:anim>
                                    <p:anim calcmode="lin" valueType="num">
                                      <p:cBhvr>
                                        <p:cTn id="16" dur="1000" fill="hold"/>
                                        <p:tgtEl>
                                          <p:spTgt spid="1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heel(1)">
                                      <p:cBhvr>
                                        <p:cTn id="21"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Title 1"/>
          <p:cNvSpPr>
            <a:spLocks noGrp="1"/>
          </p:cNvSpPr>
          <p:nvPr>
            <p:ph type="title"/>
          </p:nvPr>
        </p:nvSpPr>
        <p:spPr>
          <a:xfrm>
            <a:off x="1295400" y="669925"/>
            <a:ext cx="4800600" cy="1325563"/>
          </a:xfrm>
        </p:spPr>
        <p:txBody>
          <a:bodyPr vert="horz" lIns="91440" tIns="45720" rIns="91440" bIns="45720" rtlCol="0" anchor="b">
            <a:normAutofit/>
          </a:bodyPr>
          <a:lstStyle/>
          <a:p>
            <a:r>
              <a:rPr lang="en-US" b="1" dirty="0">
                <a:solidFill>
                  <a:schemeClr val="bg1"/>
                </a:solidFill>
              </a:rPr>
              <a:t>Jonathan Bobbins </a:t>
            </a:r>
          </a:p>
        </p:txBody>
      </p:sp>
      <p:cxnSp>
        <p:nvCxnSpPr>
          <p:cNvPr id="27" name="Straight Connector 26">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9DE9E90-F4A9-44D8-B682-45D2746C42CC}"/>
              </a:ext>
            </a:extLst>
          </p:cNvPr>
          <p:cNvSpPr txBox="1"/>
          <p:nvPr/>
        </p:nvSpPr>
        <p:spPr>
          <a:xfrm>
            <a:off x="1295400" y="2288833"/>
            <a:ext cx="4800600" cy="3711571"/>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sz="1600" b="0" i="0" dirty="0">
                <a:solidFill>
                  <a:schemeClr val="bg1"/>
                </a:solidFill>
                <a:effectLst/>
              </a:rPr>
              <a:t>Age: </a:t>
            </a:r>
            <a:r>
              <a:rPr lang="en-US" sz="1600" dirty="0">
                <a:solidFill>
                  <a:schemeClr val="bg1"/>
                </a:solidFill>
              </a:rPr>
              <a:t>28</a:t>
            </a:r>
            <a:endParaRPr lang="en-US" sz="1600" b="0" i="0" dirty="0">
              <a:solidFill>
                <a:schemeClr val="bg1"/>
              </a:solidFill>
              <a:effectLst/>
            </a:endParaRPr>
          </a:p>
          <a:p>
            <a:pPr marL="285750" indent="-228600">
              <a:lnSpc>
                <a:spcPct val="90000"/>
              </a:lnSpc>
              <a:spcAft>
                <a:spcPts val="600"/>
              </a:spcAft>
              <a:buFont typeface="Arial" panose="020B0604020202020204" pitchFamily="34" charset="0"/>
              <a:buChar char="•"/>
            </a:pPr>
            <a:r>
              <a:rPr lang="en-US" sz="1600" b="0" i="0" dirty="0">
                <a:solidFill>
                  <a:schemeClr val="bg1"/>
                </a:solidFill>
                <a:effectLst/>
              </a:rPr>
              <a:t>Occupation: </a:t>
            </a:r>
            <a:r>
              <a:rPr lang="en-US" sz="1600" dirty="0">
                <a:solidFill>
                  <a:schemeClr val="bg1"/>
                </a:solidFill>
              </a:rPr>
              <a:t>Doctor</a:t>
            </a:r>
            <a:endParaRPr lang="en-US" sz="1600" b="0" i="0" dirty="0">
              <a:solidFill>
                <a:schemeClr val="bg1"/>
              </a:solidFill>
              <a:effectLst/>
            </a:endParaRPr>
          </a:p>
          <a:p>
            <a:pPr marL="285750" indent="-228600">
              <a:lnSpc>
                <a:spcPct val="90000"/>
              </a:lnSpc>
              <a:spcAft>
                <a:spcPts val="600"/>
              </a:spcAft>
              <a:buFont typeface="Arial" panose="020B0604020202020204" pitchFamily="34" charset="0"/>
              <a:buChar char="•"/>
            </a:pPr>
            <a:r>
              <a:rPr lang="en-US" sz="1600" b="0" i="0" dirty="0">
                <a:solidFill>
                  <a:schemeClr val="bg1"/>
                </a:solidFill>
                <a:effectLst/>
              </a:rPr>
              <a:t>Location: London</a:t>
            </a:r>
          </a:p>
          <a:p>
            <a:pPr marL="285750" indent="-228600">
              <a:lnSpc>
                <a:spcPct val="90000"/>
              </a:lnSpc>
              <a:spcAft>
                <a:spcPts val="600"/>
              </a:spcAft>
              <a:buFont typeface="Arial" panose="020B0604020202020204" pitchFamily="34" charset="0"/>
              <a:buChar char="•"/>
            </a:pPr>
            <a:r>
              <a:rPr lang="en-US" sz="1600" b="0" i="0" dirty="0">
                <a:solidFill>
                  <a:schemeClr val="bg1"/>
                </a:solidFill>
                <a:effectLst/>
              </a:rPr>
              <a:t>A bit about him:  He became doctor in 2017 and he is currently working towards his goal to becoming one of the most renowned doctors in his field. Because of his job he doesn’t have time to play video games anymore.</a:t>
            </a:r>
          </a:p>
          <a:p>
            <a:pPr marL="285750" indent="-228600">
              <a:lnSpc>
                <a:spcPct val="90000"/>
              </a:lnSpc>
              <a:spcAft>
                <a:spcPts val="600"/>
              </a:spcAft>
              <a:buFont typeface="Arial" panose="020B0604020202020204" pitchFamily="34" charset="0"/>
              <a:buChar char="•"/>
            </a:pPr>
            <a:r>
              <a:rPr lang="en-US" sz="1600" dirty="0">
                <a:solidFill>
                  <a:schemeClr val="bg1"/>
                </a:solidFill>
              </a:rPr>
              <a:t>He prefers PS4 as a platform for gaming and the genre that he enjoys the most is turn-based games.</a:t>
            </a:r>
          </a:p>
          <a:p>
            <a:pPr marL="285750" indent="-228600">
              <a:lnSpc>
                <a:spcPct val="90000"/>
              </a:lnSpc>
              <a:spcAft>
                <a:spcPts val="600"/>
              </a:spcAft>
              <a:buFont typeface="Arial" panose="020B0604020202020204" pitchFamily="34" charset="0"/>
              <a:buChar char="•"/>
            </a:pPr>
            <a:r>
              <a:rPr lang="en-US" sz="1600" dirty="0">
                <a:solidFill>
                  <a:schemeClr val="bg1"/>
                </a:solidFill>
              </a:rPr>
              <a:t>He never played Among Us but he knows about the game through his colleagues.</a:t>
            </a:r>
          </a:p>
        </p:txBody>
      </p:sp>
      <p:sp>
        <p:nvSpPr>
          <p:cNvPr id="29" name="Rectangle 28">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6902" y="1251849"/>
            <a:ext cx="5474194" cy="4217012"/>
          </a:xfrm>
          <a:prstGeom prst="rect">
            <a:avLst/>
          </a:prstGeom>
          <a:ln>
            <a:noFill/>
          </a:ln>
          <a:effectLst>
            <a:softEdge rad="112500"/>
          </a:effectLst>
        </p:spPr>
      </p:pic>
    </p:spTree>
    <p:extLst>
      <p:ext uri="{BB962C8B-B14F-4D97-AF65-F5344CB8AC3E}">
        <p14:creationId xmlns:p14="http://schemas.microsoft.com/office/powerpoint/2010/main" val="3757781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1000"/>
                                        <p:tgtEl>
                                          <p:spTgt spid="19"/>
                                        </p:tgtEl>
                                      </p:cBhvr>
                                    </p:animEffect>
                                    <p:anim calcmode="lin" valueType="num">
                                      <p:cBhvr>
                                        <p:cTn id="15" dur="1000" fill="hold"/>
                                        <p:tgtEl>
                                          <p:spTgt spid="19"/>
                                        </p:tgtEl>
                                        <p:attrNameLst>
                                          <p:attrName>ppt_x</p:attrName>
                                        </p:attrNameLst>
                                      </p:cBhvr>
                                      <p:tavLst>
                                        <p:tav tm="0">
                                          <p:val>
                                            <p:strVal val="#ppt_x"/>
                                          </p:val>
                                        </p:tav>
                                        <p:tav tm="100000">
                                          <p:val>
                                            <p:strVal val="#ppt_x"/>
                                          </p:val>
                                        </p:tav>
                                      </p:tavLst>
                                    </p:anim>
                                    <p:anim calcmode="lin" valueType="num">
                                      <p:cBhvr>
                                        <p:cTn id="16"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heel(1)">
                                      <p:cBhvr>
                                        <p:cTn id="21"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logo&#10;&#10;Description automatically generated">
            <a:extLst>
              <a:ext uri="{FF2B5EF4-FFF2-40B4-BE49-F238E27FC236}">
                <a16:creationId xmlns:a16="http://schemas.microsoft.com/office/drawing/2014/main" id="{F85A7BD8-9380-46D0-A0C0-ECCDFE72F3B5}"/>
              </a:ext>
            </a:extLst>
          </p:cNvPr>
          <p:cNvPicPr>
            <a:picLocks noChangeAspect="1"/>
          </p:cNvPicPr>
          <p:nvPr/>
        </p:nvPicPr>
        <p:blipFill rotWithShape="1">
          <a:blip r:embed="rId2">
            <a:extLst>
              <a:ext uri="{28A0092B-C50C-407E-A947-70E740481C1C}">
                <a14:useLocalDpi xmlns:a14="http://schemas.microsoft.com/office/drawing/2010/main" val="0"/>
              </a:ext>
            </a:extLst>
          </a:blip>
          <a:srcRect t="2234" r="33233" b="3872"/>
          <a:stretch/>
        </p:blipFill>
        <p:spPr>
          <a:xfrm>
            <a:off x="3522468" y="0"/>
            <a:ext cx="8669532" cy="6857990"/>
          </a:xfrm>
          <a:prstGeom prst="rect">
            <a:avLst/>
          </a:prstGeom>
        </p:spPr>
      </p:pic>
      <p:sp>
        <p:nvSpPr>
          <p:cNvPr id="52" name="Rectangle 5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1CD53D0-1939-47F4-8918-343DA12B0432}"/>
              </a:ext>
            </a:extLst>
          </p:cNvPr>
          <p:cNvSpPr txBox="1"/>
          <p:nvPr/>
        </p:nvSpPr>
        <p:spPr>
          <a:xfrm>
            <a:off x="371094" y="1161288"/>
            <a:ext cx="3438144" cy="112471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2800">
                <a:latin typeface="+mj-lt"/>
                <a:ea typeface="+mj-ea"/>
                <a:cs typeface="+mj-cs"/>
              </a:rPr>
              <a:t>Content</a:t>
            </a:r>
          </a:p>
        </p:txBody>
      </p:sp>
      <p:sp>
        <p:nvSpPr>
          <p:cNvPr id="54" name="Rectangle 5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Rectangle 5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14F3D513-9CC2-4649-A42C-2E468CFAC095}"/>
              </a:ext>
            </a:extLst>
          </p:cNvPr>
          <p:cNvSpPr txBox="1"/>
          <p:nvPr/>
        </p:nvSpPr>
        <p:spPr>
          <a:xfrm>
            <a:off x="371094" y="2718054"/>
            <a:ext cx="3438906" cy="3207258"/>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1700" dirty="0"/>
              <a:t>About the game</a:t>
            </a:r>
          </a:p>
          <a:p>
            <a:pPr marL="285750" indent="-228600">
              <a:lnSpc>
                <a:spcPct val="90000"/>
              </a:lnSpc>
              <a:spcAft>
                <a:spcPts val="600"/>
              </a:spcAft>
              <a:buFont typeface="Arial" panose="020B0604020202020204" pitchFamily="34" charset="0"/>
              <a:buChar char="•"/>
            </a:pPr>
            <a:r>
              <a:rPr lang="en-US" sz="1700" dirty="0"/>
              <a:t>Supposed user</a:t>
            </a:r>
          </a:p>
          <a:p>
            <a:pPr marL="285750" indent="-228600">
              <a:lnSpc>
                <a:spcPct val="90000"/>
              </a:lnSpc>
              <a:spcAft>
                <a:spcPts val="600"/>
              </a:spcAft>
              <a:buFont typeface="Arial" panose="020B0604020202020204" pitchFamily="34" charset="0"/>
              <a:buChar char="•"/>
            </a:pPr>
            <a:r>
              <a:rPr lang="en-US" sz="1700" dirty="0"/>
              <a:t>User requirements  </a:t>
            </a:r>
          </a:p>
          <a:p>
            <a:pPr marL="285750" indent="-228600">
              <a:lnSpc>
                <a:spcPct val="90000"/>
              </a:lnSpc>
              <a:spcAft>
                <a:spcPts val="600"/>
              </a:spcAft>
              <a:buFont typeface="Arial" panose="020B0604020202020204" pitchFamily="34" charset="0"/>
              <a:buChar char="•"/>
            </a:pPr>
            <a:r>
              <a:rPr lang="en-US" sz="1700" dirty="0"/>
              <a:t>Gameplay</a:t>
            </a:r>
          </a:p>
          <a:p>
            <a:pPr marL="285750" indent="-228600">
              <a:lnSpc>
                <a:spcPct val="90000"/>
              </a:lnSpc>
              <a:spcAft>
                <a:spcPts val="600"/>
              </a:spcAft>
              <a:buFont typeface="Arial" panose="020B0604020202020204" pitchFamily="34" charset="0"/>
              <a:buChar char="•"/>
            </a:pPr>
            <a:r>
              <a:rPr lang="en-US" sz="1700" dirty="0"/>
              <a:t>Survey results</a:t>
            </a:r>
          </a:p>
          <a:p>
            <a:pPr marL="285750" indent="-228600">
              <a:lnSpc>
                <a:spcPct val="90000"/>
              </a:lnSpc>
              <a:spcAft>
                <a:spcPts val="600"/>
              </a:spcAft>
              <a:buFont typeface="Arial" panose="020B0604020202020204" pitchFamily="34" charset="0"/>
              <a:buChar char="•"/>
            </a:pPr>
            <a:r>
              <a:rPr lang="en-US" sz="1700" dirty="0"/>
              <a:t>Interviews</a:t>
            </a:r>
          </a:p>
          <a:p>
            <a:pPr marL="285750" indent="-228600">
              <a:lnSpc>
                <a:spcPct val="90000"/>
              </a:lnSpc>
              <a:spcAft>
                <a:spcPts val="600"/>
              </a:spcAft>
              <a:buFont typeface="Arial" panose="020B0604020202020204" pitchFamily="34" charset="0"/>
              <a:buChar char="•"/>
            </a:pPr>
            <a:r>
              <a:rPr lang="en-US" sz="1700" dirty="0"/>
              <a:t>Personas</a:t>
            </a:r>
          </a:p>
          <a:p>
            <a:pPr marL="285750" indent="-228600">
              <a:lnSpc>
                <a:spcPct val="90000"/>
              </a:lnSpc>
              <a:spcAft>
                <a:spcPts val="600"/>
              </a:spcAft>
              <a:buFont typeface="Arial" panose="020B0604020202020204" pitchFamily="34" charset="0"/>
              <a:buChar char="•"/>
            </a:pPr>
            <a:endParaRPr lang="en-US" sz="1700" dirty="0"/>
          </a:p>
          <a:p>
            <a:pPr marL="285750" indent="-228600">
              <a:lnSpc>
                <a:spcPct val="90000"/>
              </a:lnSpc>
              <a:spcAft>
                <a:spcPts val="600"/>
              </a:spcAft>
              <a:buFont typeface="Arial" panose="020B0604020202020204" pitchFamily="34" charset="0"/>
              <a:buChar char="•"/>
            </a:pPr>
            <a:endParaRPr lang="en-US" sz="1700" dirty="0"/>
          </a:p>
        </p:txBody>
      </p:sp>
      <p:sp>
        <p:nvSpPr>
          <p:cNvPr id="22" name="Rectangle 21">
            <a:extLst>
              <a:ext uri="{FF2B5EF4-FFF2-40B4-BE49-F238E27FC236}">
                <a16:creationId xmlns:a16="http://schemas.microsoft.com/office/drawing/2014/main" id="{EEFB13A8-6083-4EA9-AE26-797232428F4F}"/>
              </a:ext>
            </a:extLst>
          </p:cNvPr>
          <p:cNvSpPr/>
          <p:nvPr/>
        </p:nvSpPr>
        <p:spPr>
          <a:xfrm>
            <a:off x="371094" y="754144"/>
            <a:ext cx="715977" cy="17854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298825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1" name="Rectangle 11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Graphical user interface&#10;&#10;Description automatically generated">
            <a:extLst>
              <a:ext uri="{FF2B5EF4-FFF2-40B4-BE49-F238E27FC236}">
                <a16:creationId xmlns:a16="http://schemas.microsoft.com/office/drawing/2014/main" id="{F4B8141C-6569-4CA1-9EFA-6C0D3738BB09}"/>
              </a:ext>
            </a:extLst>
          </p:cNvPr>
          <p:cNvPicPr>
            <a:picLocks noChangeAspect="1"/>
          </p:cNvPicPr>
          <p:nvPr/>
        </p:nvPicPr>
        <p:blipFill rotWithShape="1">
          <a:blip r:embed="rId2">
            <a:extLst>
              <a:ext uri="{28A0092B-C50C-407E-A947-70E740481C1C}">
                <a14:useLocalDpi xmlns:a14="http://schemas.microsoft.com/office/drawing/2010/main" val="0"/>
              </a:ext>
            </a:extLst>
          </a:blip>
          <a:srcRect l="7710" r="27646" b="9091"/>
          <a:stretch/>
        </p:blipFill>
        <p:spPr>
          <a:xfrm>
            <a:off x="3522468" y="10"/>
            <a:ext cx="8669532" cy="6857990"/>
          </a:xfrm>
          <a:prstGeom prst="rect">
            <a:avLst/>
          </a:prstGeom>
        </p:spPr>
      </p:pic>
      <p:sp>
        <p:nvSpPr>
          <p:cNvPr id="113" name="Rectangle 11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7C4F89B-B1F7-479B-9E20-11BF992EF414}"/>
              </a:ext>
            </a:extLst>
          </p:cNvPr>
          <p:cNvSpPr>
            <a:spLocks noGrp="1"/>
          </p:cNvSpPr>
          <p:nvPr>
            <p:ph type="title"/>
          </p:nvPr>
        </p:nvSpPr>
        <p:spPr>
          <a:xfrm>
            <a:off x="371094" y="1161288"/>
            <a:ext cx="3438144" cy="1124712"/>
          </a:xfrm>
        </p:spPr>
        <p:txBody>
          <a:bodyPr anchor="b">
            <a:normAutofit/>
          </a:bodyPr>
          <a:lstStyle/>
          <a:p>
            <a:r>
              <a:rPr lang="en-150" sz="2800" dirty="0"/>
              <a:t>About the game</a:t>
            </a:r>
            <a:endParaRPr lang="en-GB" sz="2800" dirty="0"/>
          </a:p>
        </p:txBody>
      </p:sp>
      <p:sp>
        <p:nvSpPr>
          <p:cNvPr id="115" name="Rectangle 11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7" name="Rectangle 11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09E4530-66E5-471F-9841-9AEA4FD8E90B}"/>
              </a:ext>
            </a:extLst>
          </p:cNvPr>
          <p:cNvSpPr>
            <a:spLocks noGrp="1"/>
          </p:cNvSpPr>
          <p:nvPr>
            <p:ph idx="1"/>
          </p:nvPr>
        </p:nvSpPr>
        <p:spPr>
          <a:xfrm>
            <a:off x="359283" y="2443480"/>
            <a:ext cx="3438906" cy="3207258"/>
          </a:xfrm>
        </p:spPr>
        <p:txBody>
          <a:bodyPr anchor="t">
            <a:normAutofit/>
          </a:bodyPr>
          <a:lstStyle/>
          <a:p>
            <a:endParaRPr lang="en-150" sz="1700" dirty="0"/>
          </a:p>
          <a:p>
            <a:pPr>
              <a:buFont typeface="Wingdings" panose="05000000000000000000" pitchFamily="2" charset="2"/>
              <a:buChar char="§"/>
            </a:pPr>
            <a:r>
              <a:rPr lang="en-150" sz="1700" dirty="0"/>
              <a:t>Online multiplayer game</a:t>
            </a:r>
            <a:endParaRPr lang="en-US" sz="1700" dirty="0"/>
          </a:p>
          <a:p>
            <a:pPr>
              <a:buFont typeface="Wingdings" panose="05000000000000000000" pitchFamily="2" charset="2"/>
              <a:buChar char="§"/>
            </a:pPr>
            <a:r>
              <a:rPr lang="en-US" sz="1700" dirty="0"/>
              <a:t>Genre: Social deduction game</a:t>
            </a:r>
            <a:endParaRPr lang="en-150" sz="1700" dirty="0"/>
          </a:p>
          <a:p>
            <a:pPr>
              <a:buFont typeface="Wingdings" panose="05000000000000000000" pitchFamily="2" charset="2"/>
              <a:buChar char="§"/>
            </a:pPr>
            <a:r>
              <a:rPr lang="en-150" sz="1700" dirty="0"/>
              <a:t>Released in 2018</a:t>
            </a:r>
            <a:r>
              <a:rPr lang="en-US" sz="1700" dirty="0"/>
              <a:t> but became popular in 2020</a:t>
            </a:r>
            <a:endParaRPr lang="en-150" sz="1700" dirty="0"/>
          </a:p>
          <a:p>
            <a:pPr>
              <a:buFont typeface="Wingdings" panose="05000000000000000000" pitchFamily="2" charset="2"/>
              <a:buChar char="§"/>
            </a:pPr>
            <a:r>
              <a:rPr lang="en-150" sz="1700" dirty="0"/>
              <a:t>Available on Android, iOS, and PC</a:t>
            </a:r>
            <a:r>
              <a:rPr lang="en-US" sz="1700" dirty="0"/>
              <a:t>,also a cross platform </a:t>
            </a:r>
            <a:endParaRPr lang="en-150" sz="1700" dirty="0"/>
          </a:p>
          <a:p>
            <a:pPr>
              <a:buFont typeface="Wingdings" panose="05000000000000000000" pitchFamily="2" charset="2"/>
              <a:buChar char="§"/>
            </a:pPr>
            <a:r>
              <a:rPr lang="en-150" sz="1700" dirty="0"/>
              <a:t>Gained most of its popularity </a:t>
            </a:r>
            <a:r>
              <a:rPr lang="en-US" sz="1700" dirty="0"/>
              <a:t>through out  YouTubers and Streamers</a:t>
            </a:r>
            <a:endParaRPr lang="en-GB" sz="1700" dirty="0"/>
          </a:p>
        </p:txBody>
      </p:sp>
      <p:sp>
        <p:nvSpPr>
          <p:cNvPr id="9" name="Rectangle 8">
            <a:extLst>
              <a:ext uri="{FF2B5EF4-FFF2-40B4-BE49-F238E27FC236}">
                <a16:creationId xmlns:a16="http://schemas.microsoft.com/office/drawing/2014/main" id="{340D4A9A-B566-48DC-87E4-D66B06EF90FD}"/>
              </a:ext>
            </a:extLst>
          </p:cNvPr>
          <p:cNvSpPr/>
          <p:nvPr/>
        </p:nvSpPr>
        <p:spPr>
          <a:xfrm>
            <a:off x="371094" y="754144"/>
            <a:ext cx="715977" cy="17854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455080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250C39F-3F6C-4D53-86D2-7BC6B2FF60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picture containing graphical user interface&#10;&#10;Description automatically generated">
            <a:extLst>
              <a:ext uri="{FF2B5EF4-FFF2-40B4-BE49-F238E27FC236}">
                <a16:creationId xmlns:a16="http://schemas.microsoft.com/office/drawing/2014/main" id="{88CC9862-1016-4A9B-92B8-8D52A098876D}"/>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26206" y="0"/>
            <a:ext cx="12191980" cy="6857990"/>
          </a:xfrm>
          <a:prstGeom prst="rect">
            <a:avLst/>
          </a:prstGeom>
        </p:spPr>
      </p:pic>
      <p:sp>
        <p:nvSpPr>
          <p:cNvPr id="12" name="Rectangle 11">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73D4EB-DA45-462B-9585-B1FDFACDF370}"/>
              </a:ext>
            </a:extLst>
          </p:cNvPr>
          <p:cNvSpPr>
            <a:spLocks noGrp="1"/>
          </p:cNvSpPr>
          <p:nvPr>
            <p:ph type="title"/>
          </p:nvPr>
        </p:nvSpPr>
        <p:spPr>
          <a:xfrm>
            <a:off x="410626" y="520281"/>
            <a:ext cx="4724400" cy="1466455"/>
          </a:xfrm>
        </p:spPr>
        <p:txBody>
          <a:bodyPr anchor="b">
            <a:normAutofit/>
          </a:bodyPr>
          <a:lstStyle/>
          <a:p>
            <a:r>
              <a:rPr lang="en-US" sz="2800" dirty="0">
                <a:solidFill>
                  <a:schemeClr val="bg1"/>
                </a:solidFill>
              </a:rPr>
              <a:t>Supposed user </a:t>
            </a:r>
          </a:p>
        </p:txBody>
      </p:sp>
      <p:sp>
        <p:nvSpPr>
          <p:cNvPr id="3" name="Content Placeholder 2">
            <a:extLst>
              <a:ext uri="{FF2B5EF4-FFF2-40B4-BE49-F238E27FC236}">
                <a16:creationId xmlns:a16="http://schemas.microsoft.com/office/drawing/2014/main" id="{9C519908-B1CD-4DD8-B907-FE6B3973B661}"/>
              </a:ext>
            </a:extLst>
          </p:cNvPr>
          <p:cNvSpPr>
            <a:spLocks noGrp="1"/>
          </p:cNvSpPr>
          <p:nvPr>
            <p:ph idx="1"/>
          </p:nvPr>
        </p:nvSpPr>
        <p:spPr>
          <a:xfrm>
            <a:off x="297504" y="2391823"/>
            <a:ext cx="4724400" cy="3015849"/>
          </a:xfrm>
        </p:spPr>
        <p:txBody>
          <a:bodyPr>
            <a:normAutofit/>
          </a:bodyPr>
          <a:lstStyle/>
          <a:p>
            <a:r>
              <a:rPr lang="en-US" sz="1700" dirty="0">
                <a:solidFill>
                  <a:schemeClr val="bg1"/>
                </a:solidFill>
              </a:rPr>
              <a:t>This game is created for every gender</a:t>
            </a:r>
          </a:p>
          <a:p>
            <a:r>
              <a:rPr lang="en-US" sz="1700" dirty="0">
                <a:solidFill>
                  <a:schemeClr val="bg1"/>
                </a:solidFill>
              </a:rPr>
              <a:t>This game</a:t>
            </a:r>
            <a:r>
              <a:rPr lang="bg-BG" sz="1700" dirty="0">
                <a:solidFill>
                  <a:schemeClr val="bg1"/>
                </a:solidFill>
              </a:rPr>
              <a:t> </a:t>
            </a:r>
            <a:r>
              <a:rPr lang="en-US" sz="1700" dirty="0">
                <a:solidFill>
                  <a:schemeClr val="bg1"/>
                </a:solidFill>
              </a:rPr>
              <a:t>is created to be played by teenagers </a:t>
            </a:r>
          </a:p>
          <a:p>
            <a:r>
              <a:rPr lang="en-US" sz="1700" dirty="0">
                <a:solidFill>
                  <a:schemeClr val="bg1"/>
                </a:solidFill>
              </a:rPr>
              <a:t>The user doesn’t need the best computer in the world, Among Us developers made the game extremely light and easy to run on almost every computer.</a:t>
            </a:r>
          </a:p>
          <a:p>
            <a:endParaRPr lang="en-US" sz="2000" dirty="0">
              <a:solidFill>
                <a:schemeClr val="bg1"/>
              </a:solidFill>
            </a:endParaRPr>
          </a:p>
          <a:p>
            <a:endParaRPr lang="en-US"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F9020E08-1540-4F41-AEEA-A5F6ED5D0619}"/>
              </a:ext>
            </a:extLst>
          </p:cNvPr>
          <p:cNvCxnSpPr>
            <a:cxnSpLocks/>
          </p:cNvCxnSpPr>
          <p:nvPr/>
        </p:nvCxnSpPr>
        <p:spPr>
          <a:xfrm>
            <a:off x="297504" y="2172605"/>
            <a:ext cx="4057680" cy="4987"/>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4237241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diagram&#10;&#10;Description automatically generated">
            <a:extLst>
              <a:ext uri="{FF2B5EF4-FFF2-40B4-BE49-F238E27FC236}">
                <a16:creationId xmlns:a16="http://schemas.microsoft.com/office/drawing/2014/main" id="{6B38524D-8A0C-4D07-8AD6-2661C08566BB}"/>
              </a:ext>
            </a:extLst>
          </p:cNvPr>
          <p:cNvPicPr>
            <a:picLocks noChangeAspect="1"/>
          </p:cNvPicPr>
          <p:nvPr/>
        </p:nvPicPr>
        <p:blipFill rotWithShape="1">
          <a:blip r:embed="rId2">
            <a:extLst>
              <a:ext uri="{28A0092B-C50C-407E-A947-70E740481C1C}">
                <a14:useLocalDpi xmlns:a14="http://schemas.microsoft.com/office/drawing/2010/main" val="0"/>
              </a:ext>
            </a:extLst>
          </a:blip>
          <a:srcRect r="13808" b="9091"/>
          <a:stretch/>
        </p:blipFill>
        <p:spPr>
          <a:xfrm>
            <a:off x="3522468" y="10"/>
            <a:ext cx="8669532"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AD4A5AB-82AF-44B9-98CF-07492B3C2E11}"/>
              </a:ext>
            </a:extLst>
          </p:cNvPr>
          <p:cNvSpPr>
            <a:spLocks noGrp="1"/>
          </p:cNvSpPr>
          <p:nvPr>
            <p:ph type="title"/>
          </p:nvPr>
        </p:nvSpPr>
        <p:spPr>
          <a:xfrm>
            <a:off x="371094" y="1161288"/>
            <a:ext cx="3438144" cy="1124712"/>
          </a:xfrm>
        </p:spPr>
        <p:txBody>
          <a:bodyPr anchor="b">
            <a:normAutofit/>
          </a:bodyPr>
          <a:lstStyle/>
          <a:p>
            <a:r>
              <a:rPr lang="en-US" sz="2800" dirty="0"/>
              <a:t>User requirements </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74271DD-48C4-44ED-BA34-AABB07E134AA}"/>
              </a:ext>
            </a:extLst>
          </p:cNvPr>
          <p:cNvSpPr>
            <a:spLocks noGrp="1"/>
          </p:cNvSpPr>
          <p:nvPr>
            <p:ph idx="1"/>
          </p:nvPr>
        </p:nvSpPr>
        <p:spPr>
          <a:xfrm>
            <a:off x="371094" y="2718054"/>
            <a:ext cx="3438906" cy="3207258"/>
          </a:xfrm>
        </p:spPr>
        <p:txBody>
          <a:bodyPr anchor="t">
            <a:normAutofit/>
          </a:bodyPr>
          <a:lstStyle/>
          <a:p>
            <a:r>
              <a:rPr lang="en-US" sz="1700" dirty="0"/>
              <a:t>Interesting gameplay</a:t>
            </a:r>
          </a:p>
          <a:p>
            <a:r>
              <a:rPr lang="en-US" sz="1700" dirty="0"/>
              <a:t>Fun to play </a:t>
            </a:r>
          </a:p>
          <a:p>
            <a:r>
              <a:rPr lang="en-US" sz="1700" dirty="0"/>
              <a:t>Relaxing</a:t>
            </a:r>
          </a:p>
          <a:p>
            <a:r>
              <a:rPr lang="en-US" sz="1700" dirty="0"/>
              <a:t>Good graphics </a:t>
            </a:r>
          </a:p>
          <a:p>
            <a:r>
              <a:rPr lang="en-US" sz="1700" dirty="0"/>
              <a:t>Easy to run on your computer </a:t>
            </a:r>
          </a:p>
          <a:p>
            <a:r>
              <a:rPr lang="en-US" sz="1700" dirty="0"/>
              <a:t>Reasonable pricing </a:t>
            </a:r>
          </a:p>
          <a:p>
            <a:pPr marL="0" indent="0">
              <a:buNone/>
            </a:pPr>
            <a:endParaRPr lang="en-US" sz="1700" dirty="0"/>
          </a:p>
          <a:p>
            <a:endParaRPr lang="en-US" sz="1700" dirty="0"/>
          </a:p>
          <a:p>
            <a:pPr marL="0" indent="0">
              <a:buNone/>
            </a:pPr>
            <a:endParaRPr lang="en-US" sz="1700" dirty="0"/>
          </a:p>
        </p:txBody>
      </p:sp>
      <p:sp>
        <p:nvSpPr>
          <p:cNvPr id="7" name="Rectangle 6">
            <a:extLst>
              <a:ext uri="{FF2B5EF4-FFF2-40B4-BE49-F238E27FC236}">
                <a16:creationId xmlns:a16="http://schemas.microsoft.com/office/drawing/2014/main" id="{E434C5DE-FCCB-4368-B74E-9751BBD86C35}"/>
              </a:ext>
            </a:extLst>
          </p:cNvPr>
          <p:cNvSpPr/>
          <p:nvPr/>
        </p:nvSpPr>
        <p:spPr>
          <a:xfrm>
            <a:off x="371094" y="754144"/>
            <a:ext cx="715977" cy="17854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049125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animEffect transition="in" filter="fade">
                                      <p:cBhvr>
                                        <p:cTn id="49" dur="1000"/>
                                        <p:tgtEl>
                                          <p:spTgt spid="3">
                                            <p:txEl>
                                              <p:pRg st="5" end="5"/>
                                            </p:txEl>
                                          </p:spTgt>
                                        </p:tgtEl>
                                      </p:cBhvr>
                                    </p:animEffect>
                                    <p:anim calcmode="lin" valueType="num">
                                      <p:cBhvr>
                                        <p:cTn id="5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ical user interface, text&#10;&#10;Description automatically generated">
            <a:extLst>
              <a:ext uri="{FF2B5EF4-FFF2-40B4-BE49-F238E27FC236}">
                <a16:creationId xmlns:a16="http://schemas.microsoft.com/office/drawing/2014/main" id="{5388DF75-4B95-426E-8519-B097BDEE97F2}"/>
              </a:ext>
            </a:extLst>
          </p:cNvPr>
          <p:cNvPicPr>
            <a:picLocks noChangeAspect="1"/>
          </p:cNvPicPr>
          <p:nvPr/>
        </p:nvPicPr>
        <p:blipFill rotWithShape="1">
          <a:blip r:embed="rId2">
            <a:extLst>
              <a:ext uri="{28A0092B-C50C-407E-A947-70E740481C1C}">
                <a14:useLocalDpi xmlns:a14="http://schemas.microsoft.com/office/drawing/2010/main" val="0"/>
              </a:ext>
            </a:extLst>
          </a:blip>
          <a:srcRect l="18538" t="9091" r="28310" b="-1"/>
          <a:stretch/>
        </p:blipFill>
        <p:spPr>
          <a:xfrm>
            <a:off x="3522468" y="10"/>
            <a:ext cx="8669532" cy="6857990"/>
          </a:xfrm>
          <a:prstGeom prst="rect">
            <a:avLst/>
          </a:prstGeom>
        </p:spPr>
      </p:pic>
      <p:sp>
        <p:nvSpPr>
          <p:cNvPr id="56" name="Rectangle 55">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DBA343E-9063-4F9D-8CFB-9A636D7A89BE}"/>
              </a:ext>
            </a:extLst>
          </p:cNvPr>
          <p:cNvSpPr>
            <a:spLocks noGrp="1"/>
          </p:cNvSpPr>
          <p:nvPr>
            <p:ph type="title"/>
          </p:nvPr>
        </p:nvSpPr>
        <p:spPr>
          <a:xfrm>
            <a:off x="371094" y="1161288"/>
            <a:ext cx="3438144" cy="1124712"/>
          </a:xfrm>
        </p:spPr>
        <p:txBody>
          <a:bodyPr anchor="b">
            <a:normAutofit/>
          </a:bodyPr>
          <a:lstStyle/>
          <a:p>
            <a:r>
              <a:rPr lang="en-US" sz="2800"/>
              <a:t>Gameplay</a:t>
            </a:r>
          </a:p>
        </p:txBody>
      </p:sp>
      <p:sp>
        <p:nvSpPr>
          <p:cNvPr id="58" name="Rectangle 5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0" name="Rectangle 5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C683B37-E001-4D9E-AEB6-021E8E7EB222}"/>
              </a:ext>
            </a:extLst>
          </p:cNvPr>
          <p:cNvSpPr>
            <a:spLocks noGrp="1"/>
          </p:cNvSpPr>
          <p:nvPr>
            <p:ph idx="1"/>
          </p:nvPr>
        </p:nvSpPr>
        <p:spPr>
          <a:xfrm>
            <a:off x="359283" y="2619248"/>
            <a:ext cx="3438906" cy="3207258"/>
          </a:xfrm>
        </p:spPr>
        <p:txBody>
          <a:bodyPr anchor="t">
            <a:normAutofit lnSpcReduction="10000"/>
          </a:bodyPr>
          <a:lstStyle/>
          <a:p>
            <a:r>
              <a:rPr lang="en-US" sz="1700" b="0" i="0" dirty="0">
                <a:effectLst/>
                <a:latin typeface="Arial" panose="020B0604020202020204" pitchFamily="34" charset="0"/>
              </a:rPr>
              <a:t> Crewmates</a:t>
            </a:r>
          </a:p>
          <a:p>
            <a:r>
              <a:rPr lang="en-US" sz="1700" b="0" i="0" dirty="0">
                <a:effectLst/>
                <a:latin typeface="Arial" panose="020B0604020202020204" pitchFamily="34" charset="0"/>
              </a:rPr>
              <a:t> Impostors </a:t>
            </a:r>
          </a:p>
          <a:p>
            <a:r>
              <a:rPr lang="en-US" sz="1700" dirty="0">
                <a:latin typeface="Arial" panose="020B0604020202020204" pitchFamily="34" charset="0"/>
              </a:rPr>
              <a:t> Crewmates have Tasks</a:t>
            </a:r>
          </a:p>
          <a:p>
            <a:r>
              <a:rPr lang="en-US" sz="1700" dirty="0">
                <a:latin typeface="Arial" panose="020B0604020202020204" pitchFamily="34" charset="0"/>
              </a:rPr>
              <a:t> Impostors have fake tasks </a:t>
            </a:r>
          </a:p>
          <a:p>
            <a:r>
              <a:rPr lang="en-US" sz="1700" dirty="0">
                <a:latin typeface="Arial" panose="020B0604020202020204" pitchFamily="34" charset="0"/>
              </a:rPr>
              <a:t> If every crewmate completes his/hers tasks they win or if they vote out the impostors</a:t>
            </a:r>
          </a:p>
          <a:p>
            <a:r>
              <a:rPr lang="en-US" sz="1700" dirty="0">
                <a:latin typeface="Arial" panose="020B0604020202020204" pitchFamily="34" charset="0"/>
              </a:rPr>
              <a:t>If the impostor/s manage to kill everyone or convince others that they are innocent impostor/s win.</a:t>
            </a:r>
            <a:endParaRPr lang="en-US" sz="1700" dirty="0"/>
          </a:p>
          <a:p>
            <a:endParaRPr lang="en-US" sz="1700" dirty="0"/>
          </a:p>
        </p:txBody>
      </p:sp>
      <p:sp>
        <p:nvSpPr>
          <p:cNvPr id="8" name="Rectangle 7">
            <a:extLst>
              <a:ext uri="{FF2B5EF4-FFF2-40B4-BE49-F238E27FC236}">
                <a16:creationId xmlns:a16="http://schemas.microsoft.com/office/drawing/2014/main" id="{82BA589D-B202-4587-980A-FADD9D67F7DF}"/>
              </a:ext>
            </a:extLst>
          </p:cNvPr>
          <p:cNvSpPr/>
          <p:nvPr/>
        </p:nvSpPr>
        <p:spPr>
          <a:xfrm>
            <a:off x="371094" y="754144"/>
            <a:ext cx="715977" cy="17854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34945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fade">
                                      <p:cBhvr>
                                        <p:cTn id="35" dur="1000"/>
                                        <p:tgtEl>
                                          <p:spTgt spid="3">
                                            <p:txEl>
                                              <p:pRg st="3" end="3"/>
                                            </p:txEl>
                                          </p:spTgt>
                                        </p:tgtEl>
                                      </p:cBhvr>
                                    </p:animEffect>
                                    <p:anim calcmode="lin" valueType="num">
                                      <p:cBhvr>
                                        <p:cTn id="3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4" end="4"/>
                                            </p:txEl>
                                          </p:spTgt>
                                        </p:tgtEl>
                                        <p:attrNameLst>
                                          <p:attrName>style.visibility</p:attrName>
                                        </p:attrNameLst>
                                      </p:cBhvr>
                                      <p:to>
                                        <p:strVal val="visible"/>
                                      </p:to>
                                    </p:set>
                                    <p:animEffect transition="in" filter="fade">
                                      <p:cBhvr>
                                        <p:cTn id="42" dur="1000"/>
                                        <p:tgtEl>
                                          <p:spTgt spid="3">
                                            <p:txEl>
                                              <p:pRg st="4" end="4"/>
                                            </p:txEl>
                                          </p:spTgt>
                                        </p:tgtEl>
                                      </p:cBhvr>
                                    </p:animEffect>
                                    <p:anim calcmode="lin" valueType="num">
                                      <p:cBhvr>
                                        <p:cTn id="43"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animEffect transition="in" filter="fade">
                                      <p:cBhvr>
                                        <p:cTn id="49" dur="1000"/>
                                        <p:tgtEl>
                                          <p:spTgt spid="3">
                                            <p:txEl>
                                              <p:pRg st="5" end="5"/>
                                            </p:txEl>
                                          </p:spTgt>
                                        </p:tgtEl>
                                      </p:cBhvr>
                                    </p:animEffect>
                                    <p:anim calcmode="lin" valueType="num">
                                      <p:cBhvr>
                                        <p:cTn id="5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AE3785-906B-4CB3-AD64-F79DFDD7590F}"/>
              </a:ext>
            </a:extLst>
          </p:cNvPr>
          <p:cNvSpPr>
            <a:spLocks noGrp="1"/>
          </p:cNvSpPr>
          <p:nvPr>
            <p:ph type="title"/>
          </p:nvPr>
        </p:nvSpPr>
        <p:spPr>
          <a:xfrm>
            <a:off x="943277" y="712269"/>
            <a:ext cx="3370998" cy="5502264"/>
          </a:xfrm>
        </p:spPr>
        <p:txBody>
          <a:bodyPr>
            <a:normAutofit/>
          </a:bodyPr>
          <a:lstStyle/>
          <a:p>
            <a:r>
              <a:rPr lang="en-US" dirty="0"/>
              <a:t>Survey Results</a:t>
            </a:r>
          </a:p>
        </p:txBody>
      </p:sp>
      <p:cxnSp>
        <p:nvCxnSpPr>
          <p:cNvPr id="13" name="Straight Connector 12">
            <a:extLst>
              <a:ext uri="{FF2B5EF4-FFF2-40B4-BE49-F238E27FC236}">
                <a16:creationId xmlns:a16="http://schemas.microsoft.com/office/drawing/2014/main" id="{EC15C128-8E68-44BD-BF94-FBA9CA4B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304" y="2395983"/>
            <a:ext cx="0" cy="2228850"/>
          </a:xfrm>
          <a:prstGeom prst="line">
            <a:avLst/>
          </a:prstGeom>
          <a:ln w="19050">
            <a:solidFill>
              <a:schemeClr val="tx1">
                <a:alpha val="60000"/>
              </a:schemeClr>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5">
            <a:extLst>
              <a:ext uri="{FF2B5EF4-FFF2-40B4-BE49-F238E27FC236}">
                <a16:creationId xmlns:a16="http://schemas.microsoft.com/office/drawing/2014/main" id="{2E889BB4-C0B0-47B5-9637-C76F37D69A12}"/>
              </a:ext>
            </a:extLst>
          </p:cNvPr>
          <p:cNvGraphicFramePr>
            <a:graphicFrameLocks noGrp="1"/>
          </p:cNvGraphicFramePr>
          <p:nvPr>
            <p:ph idx="1"/>
            <p:extLst>
              <p:ext uri="{D42A27DB-BD31-4B8C-83A1-F6EECF244321}">
                <p14:modId xmlns:p14="http://schemas.microsoft.com/office/powerpoint/2010/main" val="3500780142"/>
              </p:ext>
            </p:extLst>
          </p:nvPr>
        </p:nvGraphicFramePr>
        <p:xfrm>
          <a:off x="7334054" y="1192220"/>
          <a:ext cx="4441172" cy="405681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17EDA364-B653-4A57-9CE3-46C932C2D3B1}"/>
              </a:ext>
            </a:extLst>
          </p:cNvPr>
          <p:cNvGraphicFramePr/>
          <p:nvPr>
            <p:extLst>
              <p:ext uri="{D42A27DB-BD31-4B8C-83A1-F6EECF244321}">
                <p14:modId xmlns:p14="http://schemas.microsoft.com/office/powerpoint/2010/main" val="3836301388"/>
              </p:ext>
            </p:extLst>
          </p:nvPr>
        </p:nvGraphicFramePr>
        <p:xfrm>
          <a:off x="2892882" y="1445051"/>
          <a:ext cx="4441172" cy="355115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3425174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heel(1)">
                                      <p:cBhvr>
                                        <p:cTn id="14" dur="20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heel(1)">
                                      <p:cBhvr>
                                        <p:cTn id="19"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0">
        <p:bldAsOne/>
      </p:bldGraphic>
      <p:bldGraphic spid="10"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0D5E2A-D1AB-4B98-9D9C-9BD4B20906D4}"/>
              </a:ext>
            </a:extLst>
          </p:cNvPr>
          <p:cNvSpPr>
            <a:spLocks noGrp="1"/>
          </p:cNvSpPr>
          <p:nvPr>
            <p:ph type="title"/>
          </p:nvPr>
        </p:nvSpPr>
        <p:spPr>
          <a:xfrm>
            <a:off x="943277" y="712269"/>
            <a:ext cx="3370998" cy="5502264"/>
          </a:xfrm>
        </p:spPr>
        <p:txBody>
          <a:bodyPr>
            <a:normAutofit/>
          </a:bodyPr>
          <a:lstStyle/>
          <a:p>
            <a:r>
              <a:rPr lang="en-US" dirty="0"/>
              <a:t>Survey Results</a:t>
            </a:r>
          </a:p>
        </p:txBody>
      </p:sp>
      <p:cxnSp>
        <p:nvCxnSpPr>
          <p:cNvPr id="13" name="Straight Connector 12">
            <a:extLst>
              <a:ext uri="{FF2B5EF4-FFF2-40B4-BE49-F238E27FC236}">
                <a16:creationId xmlns:a16="http://schemas.microsoft.com/office/drawing/2014/main" id="{EC15C128-8E68-44BD-BF94-FBA9CA4B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304" y="2395983"/>
            <a:ext cx="0" cy="2228850"/>
          </a:xfrm>
          <a:prstGeom prst="line">
            <a:avLst/>
          </a:prstGeom>
          <a:ln w="19050">
            <a:solidFill>
              <a:schemeClr val="tx1">
                <a:alpha val="60000"/>
              </a:schemeClr>
            </a:solidFill>
          </a:ln>
        </p:spPr>
        <p:style>
          <a:lnRef idx="1">
            <a:schemeClr val="accent1"/>
          </a:lnRef>
          <a:fillRef idx="0">
            <a:schemeClr val="accent1"/>
          </a:fillRef>
          <a:effectRef idx="0">
            <a:schemeClr val="accent1"/>
          </a:effectRef>
          <a:fontRef idx="minor">
            <a:schemeClr val="tx1"/>
          </a:fontRef>
        </p:style>
      </p:cxnSp>
      <p:graphicFrame>
        <p:nvGraphicFramePr>
          <p:cNvPr id="8" name="Content Placeholder 4">
            <a:extLst>
              <a:ext uri="{FF2B5EF4-FFF2-40B4-BE49-F238E27FC236}">
                <a16:creationId xmlns:a16="http://schemas.microsoft.com/office/drawing/2014/main" id="{4C53404A-A596-4075-A79D-0DA0C0F42236}"/>
              </a:ext>
            </a:extLst>
          </p:cNvPr>
          <p:cNvGraphicFramePr>
            <a:graphicFrameLocks noGrp="1"/>
          </p:cNvGraphicFramePr>
          <p:nvPr>
            <p:ph idx="1"/>
            <p:extLst>
              <p:ext uri="{D42A27DB-BD31-4B8C-83A1-F6EECF244321}">
                <p14:modId xmlns:p14="http://schemas.microsoft.com/office/powerpoint/2010/main" val="2809665446"/>
              </p:ext>
            </p:extLst>
          </p:nvPr>
        </p:nvGraphicFramePr>
        <p:xfrm>
          <a:off x="7217923" y="1409689"/>
          <a:ext cx="4457599" cy="420143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ontent Placeholder 4">
            <a:extLst>
              <a:ext uri="{FF2B5EF4-FFF2-40B4-BE49-F238E27FC236}">
                <a16:creationId xmlns:a16="http://schemas.microsoft.com/office/drawing/2014/main" id="{DBDD7114-8B01-45B0-B908-204F3753FC6B}"/>
              </a:ext>
            </a:extLst>
          </p:cNvPr>
          <p:cNvGraphicFramePr>
            <a:graphicFrameLocks/>
          </p:cNvGraphicFramePr>
          <p:nvPr>
            <p:extLst>
              <p:ext uri="{D42A27DB-BD31-4B8C-83A1-F6EECF244321}">
                <p14:modId xmlns:p14="http://schemas.microsoft.com/office/powerpoint/2010/main" val="4171225494"/>
              </p:ext>
            </p:extLst>
          </p:nvPr>
        </p:nvGraphicFramePr>
        <p:xfrm>
          <a:off x="2755658" y="1409689"/>
          <a:ext cx="4457599" cy="420143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0196634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heel(1)">
                                      <p:cBhvr>
                                        <p:cTn id="14" dur="2000"/>
                                        <p:tgtEl>
                                          <p:spTgt spid="12"/>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heel(1)">
                                      <p:cBhvr>
                                        <p:cTn id="19"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8" grpId="0">
        <p:bldAsOne/>
      </p:bldGraphic>
      <p:bldGraphic spid="12"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34F945-896B-4743-9C39-C41A295255EA}"/>
              </a:ext>
            </a:extLst>
          </p:cNvPr>
          <p:cNvSpPr>
            <a:spLocks noGrp="1"/>
          </p:cNvSpPr>
          <p:nvPr>
            <p:ph type="title"/>
          </p:nvPr>
        </p:nvSpPr>
        <p:spPr>
          <a:xfrm>
            <a:off x="943277" y="712269"/>
            <a:ext cx="3370998" cy="5502264"/>
          </a:xfrm>
        </p:spPr>
        <p:txBody>
          <a:bodyPr>
            <a:normAutofit/>
          </a:bodyPr>
          <a:lstStyle/>
          <a:p>
            <a:r>
              <a:rPr lang="en-US" dirty="0"/>
              <a:t>Survey Results</a:t>
            </a:r>
          </a:p>
        </p:txBody>
      </p:sp>
      <p:cxnSp>
        <p:nvCxnSpPr>
          <p:cNvPr id="13" name="Straight Connector 12">
            <a:extLst>
              <a:ext uri="{FF2B5EF4-FFF2-40B4-BE49-F238E27FC236}">
                <a16:creationId xmlns:a16="http://schemas.microsoft.com/office/drawing/2014/main" id="{EC15C128-8E68-44BD-BF94-FBA9CA4B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304" y="2395983"/>
            <a:ext cx="0" cy="2228850"/>
          </a:xfrm>
          <a:prstGeom prst="line">
            <a:avLst/>
          </a:prstGeom>
          <a:ln w="19050">
            <a:solidFill>
              <a:schemeClr val="tx1">
                <a:alpha val="60000"/>
              </a:schemeClr>
            </a:solidFill>
          </a:ln>
        </p:spPr>
        <p:style>
          <a:lnRef idx="1">
            <a:schemeClr val="accent1"/>
          </a:lnRef>
          <a:fillRef idx="0">
            <a:schemeClr val="accent1"/>
          </a:fillRef>
          <a:effectRef idx="0">
            <a:schemeClr val="accent1"/>
          </a:effectRef>
          <a:fontRef idx="minor">
            <a:schemeClr val="tx1"/>
          </a:fontRef>
        </p:style>
      </p:cxnSp>
      <p:graphicFrame>
        <p:nvGraphicFramePr>
          <p:cNvPr id="8" name="Content Placeholder 4">
            <a:extLst>
              <a:ext uri="{FF2B5EF4-FFF2-40B4-BE49-F238E27FC236}">
                <a16:creationId xmlns:a16="http://schemas.microsoft.com/office/drawing/2014/main" id="{22F4F1CC-13B3-4397-A47A-D72B92A1A908}"/>
              </a:ext>
            </a:extLst>
          </p:cNvPr>
          <p:cNvGraphicFramePr>
            <a:graphicFrameLocks noGrp="1"/>
          </p:cNvGraphicFramePr>
          <p:nvPr>
            <p:ph idx="1"/>
            <p:extLst>
              <p:ext uri="{D42A27DB-BD31-4B8C-83A1-F6EECF244321}">
                <p14:modId xmlns:p14="http://schemas.microsoft.com/office/powerpoint/2010/main" val="1135712612"/>
              </p:ext>
            </p:extLst>
          </p:nvPr>
        </p:nvGraphicFramePr>
        <p:xfrm>
          <a:off x="7238420" y="1427437"/>
          <a:ext cx="4609644" cy="478709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ontent Placeholder 4">
            <a:extLst>
              <a:ext uri="{FF2B5EF4-FFF2-40B4-BE49-F238E27FC236}">
                <a16:creationId xmlns:a16="http://schemas.microsoft.com/office/drawing/2014/main" id="{680E7CCA-5E4F-404A-B443-2737F49C5C17}"/>
              </a:ext>
            </a:extLst>
          </p:cNvPr>
          <p:cNvGraphicFramePr>
            <a:graphicFrameLocks/>
          </p:cNvGraphicFramePr>
          <p:nvPr>
            <p:extLst>
              <p:ext uri="{D42A27DB-BD31-4B8C-83A1-F6EECF244321}">
                <p14:modId xmlns:p14="http://schemas.microsoft.com/office/powerpoint/2010/main" val="2104251499"/>
              </p:ext>
            </p:extLst>
          </p:nvPr>
        </p:nvGraphicFramePr>
        <p:xfrm>
          <a:off x="2628776" y="1358635"/>
          <a:ext cx="4609644" cy="478709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6677184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heel(1)">
                                      <p:cBhvr>
                                        <p:cTn id="14" dur="200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heel(1)">
                                      <p:cBhvr>
                                        <p:cTn id="19"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8" grpId="0">
        <p:bldAsOne/>
      </p:bldGraphic>
      <p:bldGraphic spid="9" grpId="0">
        <p:bldAsOne/>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454</Words>
  <Application>Microsoft Office PowerPoint</Application>
  <PresentationFormat>Widescreen</PresentationFormat>
  <Paragraphs>68</Paragraphs>
  <Slides>17</Slides>
  <Notes>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Wingdings</vt:lpstr>
      <vt:lpstr>Office Theme</vt:lpstr>
      <vt:lpstr>Among Us</vt:lpstr>
      <vt:lpstr>PowerPoint Presentation</vt:lpstr>
      <vt:lpstr>About the game</vt:lpstr>
      <vt:lpstr>Supposed user </vt:lpstr>
      <vt:lpstr>User requirements </vt:lpstr>
      <vt:lpstr>Gameplay</vt:lpstr>
      <vt:lpstr>Survey Results</vt:lpstr>
      <vt:lpstr>Survey Results</vt:lpstr>
      <vt:lpstr>Survey Results</vt:lpstr>
      <vt:lpstr>Survey Results</vt:lpstr>
      <vt:lpstr>Interviews </vt:lpstr>
      <vt:lpstr>Interviewer: Katrin…</vt:lpstr>
      <vt:lpstr>Interviewer: Kristian…</vt:lpstr>
      <vt:lpstr>Interviewer: Neyko…</vt:lpstr>
      <vt:lpstr>Personas </vt:lpstr>
      <vt:lpstr>Todor Ranchev</vt:lpstr>
      <vt:lpstr>Jonathan Bobbins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Among Us</dc:title>
  <dc:creator>Tarneva,Katrin K.G.</dc:creator>
  <cp:lastModifiedBy>Tarneva,Katrin K.G.</cp:lastModifiedBy>
  <cp:revision>7</cp:revision>
  <dcterms:created xsi:type="dcterms:W3CDTF">2020-10-07T17:38:07Z</dcterms:created>
  <dcterms:modified xsi:type="dcterms:W3CDTF">2020-10-07T18:08:40Z</dcterms:modified>
</cp:coreProperties>
</file>

<file path=docProps/thumbnail.jpeg>
</file>